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7" r:id="rId2"/>
    <p:sldId id="261" r:id="rId3"/>
    <p:sldId id="270" r:id="rId4"/>
    <p:sldId id="263" r:id="rId5"/>
    <p:sldId id="267" r:id="rId6"/>
    <p:sldId id="271" r:id="rId7"/>
    <p:sldId id="285" r:id="rId8"/>
    <p:sldId id="314" r:id="rId9"/>
    <p:sldId id="302" r:id="rId10"/>
    <p:sldId id="324" r:id="rId11"/>
    <p:sldId id="310" r:id="rId12"/>
    <p:sldId id="313" r:id="rId13"/>
    <p:sldId id="298" r:id="rId14"/>
    <p:sldId id="299" r:id="rId15"/>
    <p:sldId id="300" r:id="rId16"/>
    <p:sldId id="326" r:id="rId17"/>
    <p:sldId id="327" r:id="rId18"/>
    <p:sldId id="318" r:id="rId19"/>
    <p:sldId id="319" r:id="rId20"/>
    <p:sldId id="322" r:id="rId21"/>
    <p:sldId id="325" r:id="rId22"/>
    <p:sldId id="321" r:id="rId23"/>
    <p:sldId id="315" r:id="rId24"/>
    <p:sldId id="317" r:id="rId25"/>
    <p:sldId id="316" r:id="rId26"/>
    <p:sldId id="268" r:id="rId27"/>
    <p:sldId id="29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DC4BE9-D30A-47FE-A68F-6DCB12D61665}" type="doc">
      <dgm:prSet loTypeId="urn:microsoft.com/office/officeart/2005/8/layout/process5" loCatId="process" qsTypeId="urn:microsoft.com/office/officeart/2005/8/quickstyle/simple1" qsCatId="simple" csTypeId="urn:microsoft.com/office/officeart/2005/8/colors/accent4_2" csCatId="accent4" phldr="1"/>
      <dgm:spPr/>
      <dgm:t>
        <a:bodyPr/>
        <a:lstStyle/>
        <a:p>
          <a:endParaRPr lang="en-IN"/>
        </a:p>
      </dgm:t>
    </dgm:pt>
    <dgm:pt modelId="{B803F9FE-438F-421F-B270-E0EFFA49063B}">
      <dgm:prSet phldrT="[Text]" custT="1"/>
      <dgm:spPr/>
      <dgm:t>
        <a:bodyPr/>
        <a:lstStyle/>
        <a:p>
          <a:r>
            <a:rPr lang="en-IN" sz="1400" dirty="0"/>
            <a:t>Problem Analysis</a:t>
          </a:r>
        </a:p>
      </dgm:t>
    </dgm:pt>
    <dgm:pt modelId="{17863133-508D-4322-A1FF-0CFF22499C07}" type="parTrans" cxnId="{36B27899-96B1-4358-B69D-2522BB0851F3}">
      <dgm:prSet/>
      <dgm:spPr/>
      <dgm:t>
        <a:bodyPr/>
        <a:lstStyle/>
        <a:p>
          <a:endParaRPr lang="en-IN"/>
        </a:p>
      </dgm:t>
    </dgm:pt>
    <dgm:pt modelId="{8317F45F-10D4-4B59-93C5-ADF8C45CDBBC}" type="sibTrans" cxnId="{36B27899-96B1-4358-B69D-2522BB0851F3}">
      <dgm:prSet/>
      <dgm:spPr/>
      <dgm:t>
        <a:bodyPr/>
        <a:lstStyle/>
        <a:p>
          <a:endParaRPr lang="en-IN" dirty="0"/>
        </a:p>
      </dgm:t>
    </dgm:pt>
    <dgm:pt modelId="{0EC9A4B1-ACF5-4E5B-90D9-C32F66CF7485}">
      <dgm:prSet phldrT="[Text]" custT="1"/>
      <dgm:spPr/>
      <dgm:t>
        <a:bodyPr/>
        <a:lstStyle/>
        <a:p>
          <a:r>
            <a:rPr lang="en-IN" sz="1400" dirty="0"/>
            <a:t>Literature Review</a:t>
          </a:r>
        </a:p>
      </dgm:t>
    </dgm:pt>
    <dgm:pt modelId="{9C9D80E2-F558-4ABF-81A9-678EE54E3EC9}" type="parTrans" cxnId="{450D0175-7FC7-494E-967C-A3A53E87D50E}">
      <dgm:prSet/>
      <dgm:spPr/>
      <dgm:t>
        <a:bodyPr/>
        <a:lstStyle/>
        <a:p>
          <a:endParaRPr lang="en-IN"/>
        </a:p>
      </dgm:t>
    </dgm:pt>
    <dgm:pt modelId="{C31ABA3E-380E-4463-B7D4-680C489C14BD}" type="sibTrans" cxnId="{450D0175-7FC7-494E-967C-A3A53E87D50E}">
      <dgm:prSet/>
      <dgm:spPr/>
      <dgm:t>
        <a:bodyPr/>
        <a:lstStyle/>
        <a:p>
          <a:endParaRPr lang="en-IN" dirty="0"/>
        </a:p>
      </dgm:t>
    </dgm:pt>
    <dgm:pt modelId="{B8419CFD-CEE8-4D33-AAAC-47623B33B612}">
      <dgm:prSet phldrT="[Text]" custT="1"/>
      <dgm:spPr/>
      <dgm:t>
        <a:bodyPr/>
        <a:lstStyle/>
        <a:p>
          <a:r>
            <a:rPr lang="en-IN" sz="1400" dirty="0"/>
            <a:t>Finalizing the parameters and sensors</a:t>
          </a:r>
        </a:p>
      </dgm:t>
    </dgm:pt>
    <dgm:pt modelId="{9E922BBB-1C21-44C3-AA53-4F5EF03E3EE8}" type="parTrans" cxnId="{EE99DB3F-773D-4C33-A7EC-D0BE3AE30A33}">
      <dgm:prSet/>
      <dgm:spPr/>
      <dgm:t>
        <a:bodyPr/>
        <a:lstStyle/>
        <a:p>
          <a:endParaRPr lang="en-IN"/>
        </a:p>
      </dgm:t>
    </dgm:pt>
    <dgm:pt modelId="{87936132-29D3-4312-89D2-9FE9D97A29E3}" type="sibTrans" cxnId="{EE99DB3F-773D-4C33-A7EC-D0BE3AE30A33}">
      <dgm:prSet/>
      <dgm:spPr/>
      <dgm:t>
        <a:bodyPr/>
        <a:lstStyle/>
        <a:p>
          <a:endParaRPr lang="en-IN" dirty="0"/>
        </a:p>
      </dgm:t>
    </dgm:pt>
    <dgm:pt modelId="{CF57E790-BD92-4755-92A5-799591934BEC}">
      <dgm:prSet phldrT="[Text]" custT="1"/>
      <dgm:spPr/>
      <dgm:t>
        <a:bodyPr/>
        <a:lstStyle/>
        <a:p>
          <a:r>
            <a:rPr lang="en-IN" sz="1400" dirty="0"/>
            <a:t>Circuit establishment &amp; programming</a:t>
          </a:r>
        </a:p>
      </dgm:t>
    </dgm:pt>
    <dgm:pt modelId="{C1D9E30F-E8F6-4173-B71A-8635D17277AD}" type="parTrans" cxnId="{2712D16B-0B70-4608-A9C8-D9E5206133EC}">
      <dgm:prSet/>
      <dgm:spPr/>
      <dgm:t>
        <a:bodyPr/>
        <a:lstStyle/>
        <a:p>
          <a:endParaRPr lang="en-IN"/>
        </a:p>
      </dgm:t>
    </dgm:pt>
    <dgm:pt modelId="{271A71F5-960B-4325-8318-48B4820BB610}" type="sibTrans" cxnId="{2712D16B-0B70-4608-A9C8-D9E5206133EC}">
      <dgm:prSet/>
      <dgm:spPr/>
      <dgm:t>
        <a:bodyPr/>
        <a:lstStyle/>
        <a:p>
          <a:endParaRPr lang="en-IN" dirty="0"/>
        </a:p>
      </dgm:t>
    </dgm:pt>
    <dgm:pt modelId="{4CF15A2D-34A2-4A1E-B721-F696C3322568}">
      <dgm:prSet phldrT="[Text]" custT="1"/>
      <dgm:spPr/>
      <dgm:t>
        <a:bodyPr/>
        <a:lstStyle/>
        <a:p>
          <a:r>
            <a:rPr lang="en-IN" sz="1400" dirty="0"/>
            <a:t>CAD Model Designing &amp; Sensor Calibrations</a:t>
          </a:r>
        </a:p>
      </dgm:t>
    </dgm:pt>
    <dgm:pt modelId="{EAA5CDA7-134A-4819-AD97-D4C59C35D9D3}" type="parTrans" cxnId="{CF2E3239-433F-4CDB-89D3-BF1BC6D8CF73}">
      <dgm:prSet/>
      <dgm:spPr/>
      <dgm:t>
        <a:bodyPr/>
        <a:lstStyle/>
        <a:p>
          <a:endParaRPr lang="en-IN"/>
        </a:p>
      </dgm:t>
    </dgm:pt>
    <dgm:pt modelId="{212EDC16-4859-4DC1-A329-CB53259613D6}" type="sibTrans" cxnId="{CF2E3239-433F-4CDB-89D3-BF1BC6D8CF73}">
      <dgm:prSet/>
      <dgm:spPr/>
      <dgm:t>
        <a:bodyPr/>
        <a:lstStyle/>
        <a:p>
          <a:endParaRPr lang="en-IN" dirty="0"/>
        </a:p>
      </dgm:t>
    </dgm:pt>
    <dgm:pt modelId="{B9F1431E-D5B1-4671-AFFA-1C755F3C61C3}">
      <dgm:prSet phldrT="[Text]" custT="1"/>
      <dgm:spPr/>
      <dgm:t>
        <a:bodyPr/>
        <a:lstStyle/>
        <a:p>
          <a:r>
            <a:rPr lang="en-IN" sz="1400" dirty="0"/>
            <a:t>Data acquisition on cloud, communication between Cubes</a:t>
          </a:r>
        </a:p>
      </dgm:t>
    </dgm:pt>
    <dgm:pt modelId="{21053255-38E9-4BC5-8012-400B5CB55DDE}" type="parTrans" cxnId="{4882AC31-4513-418E-9E36-5690C927A73B}">
      <dgm:prSet/>
      <dgm:spPr/>
      <dgm:t>
        <a:bodyPr/>
        <a:lstStyle/>
        <a:p>
          <a:endParaRPr lang="en-IN"/>
        </a:p>
      </dgm:t>
    </dgm:pt>
    <dgm:pt modelId="{7D0A4349-5888-4047-8A74-083FD2A670F6}" type="sibTrans" cxnId="{4882AC31-4513-418E-9E36-5690C927A73B}">
      <dgm:prSet/>
      <dgm:spPr/>
      <dgm:t>
        <a:bodyPr/>
        <a:lstStyle/>
        <a:p>
          <a:endParaRPr lang="en-IN" dirty="0"/>
        </a:p>
      </dgm:t>
    </dgm:pt>
    <dgm:pt modelId="{F4383A9E-18F5-46F4-8458-EB9E21113215}">
      <dgm:prSet phldrT="[Text]" custT="1"/>
      <dgm:spPr/>
      <dgm:t>
        <a:bodyPr/>
        <a:lstStyle/>
        <a:p>
          <a:r>
            <a:rPr lang="en-IN" sz="1400" dirty="0"/>
            <a:t>Analysis using ML Algorithm, setting up Notification Alert System</a:t>
          </a:r>
        </a:p>
      </dgm:t>
    </dgm:pt>
    <dgm:pt modelId="{93A7FFE6-EA09-4AEA-842A-7F1A91E4B074}" type="parTrans" cxnId="{2214C3B8-96DF-4737-BEDA-7123DEF640CD}">
      <dgm:prSet/>
      <dgm:spPr/>
      <dgm:t>
        <a:bodyPr/>
        <a:lstStyle/>
        <a:p>
          <a:endParaRPr lang="en-IN"/>
        </a:p>
      </dgm:t>
    </dgm:pt>
    <dgm:pt modelId="{7F7BCCD5-1120-4B49-B2BE-0F2B30E324C3}" type="sibTrans" cxnId="{2214C3B8-96DF-4737-BEDA-7123DEF640CD}">
      <dgm:prSet/>
      <dgm:spPr/>
      <dgm:t>
        <a:bodyPr/>
        <a:lstStyle/>
        <a:p>
          <a:endParaRPr lang="en-IN" dirty="0"/>
        </a:p>
      </dgm:t>
    </dgm:pt>
    <dgm:pt modelId="{DA408ECA-2A2A-416C-ADE0-A9A18B14648B}">
      <dgm:prSet phldrT="[Text]" custT="1"/>
      <dgm:spPr/>
      <dgm:t>
        <a:bodyPr/>
        <a:lstStyle/>
        <a:p>
          <a:r>
            <a:rPr lang="en-IN" sz="1400" dirty="0"/>
            <a:t>Conclusion  </a:t>
          </a:r>
        </a:p>
      </dgm:t>
    </dgm:pt>
    <dgm:pt modelId="{856C84B6-C38A-4C77-93EE-1E4587E85DC1}" type="parTrans" cxnId="{7805C4B7-836E-4A2E-886B-03EF0AF5CD73}">
      <dgm:prSet/>
      <dgm:spPr/>
      <dgm:t>
        <a:bodyPr/>
        <a:lstStyle/>
        <a:p>
          <a:endParaRPr lang="en-IN"/>
        </a:p>
      </dgm:t>
    </dgm:pt>
    <dgm:pt modelId="{AD4E2285-175B-45E8-98CD-90CCFC91071C}" type="sibTrans" cxnId="{7805C4B7-836E-4A2E-886B-03EF0AF5CD73}">
      <dgm:prSet/>
      <dgm:spPr/>
      <dgm:t>
        <a:bodyPr/>
        <a:lstStyle/>
        <a:p>
          <a:endParaRPr lang="en-IN" dirty="0"/>
        </a:p>
      </dgm:t>
    </dgm:pt>
    <dgm:pt modelId="{F53C7DF0-DAE5-4D26-AD96-CC856AFE8FDE}">
      <dgm:prSet phldrT="[Text]" custT="1"/>
      <dgm:spPr/>
      <dgm:t>
        <a:bodyPr/>
        <a:lstStyle/>
        <a:p>
          <a:r>
            <a:rPr lang="en-IN" sz="1400" dirty="0"/>
            <a:t>Mobile Application Development</a:t>
          </a:r>
        </a:p>
      </dgm:t>
    </dgm:pt>
    <dgm:pt modelId="{0F480779-CD30-4D2C-BC90-1641F81426F8}" type="parTrans" cxnId="{7478B24F-04B0-477F-B4DE-E6BD2F1DCA6A}">
      <dgm:prSet/>
      <dgm:spPr/>
      <dgm:t>
        <a:bodyPr/>
        <a:lstStyle/>
        <a:p>
          <a:endParaRPr lang="en-IN"/>
        </a:p>
      </dgm:t>
    </dgm:pt>
    <dgm:pt modelId="{C2CCAB61-6D29-4436-BA00-429A5AE5B84A}" type="sibTrans" cxnId="{7478B24F-04B0-477F-B4DE-E6BD2F1DCA6A}">
      <dgm:prSet/>
      <dgm:spPr/>
      <dgm:t>
        <a:bodyPr/>
        <a:lstStyle/>
        <a:p>
          <a:endParaRPr lang="en-IN"/>
        </a:p>
      </dgm:t>
    </dgm:pt>
    <dgm:pt modelId="{BC6D9F38-0BAA-48EA-ABDA-95B14987C2E1}" type="pres">
      <dgm:prSet presAssocID="{E6DC4BE9-D30A-47FE-A68F-6DCB12D61665}" presName="diagram" presStyleCnt="0">
        <dgm:presLayoutVars>
          <dgm:dir/>
          <dgm:resizeHandles val="exact"/>
        </dgm:presLayoutVars>
      </dgm:prSet>
      <dgm:spPr/>
    </dgm:pt>
    <dgm:pt modelId="{6B861290-B998-48DF-8EF7-6C9347129F2A}" type="pres">
      <dgm:prSet presAssocID="{B803F9FE-438F-421F-B270-E0EFFA49063B}" presName="node" presStyleLbl="node1" presStyleIdx="0" presStyleCnt="9" custScaleY="97229" custLinFactNeighborX="-954">
        <dgm:presLayoutVars>
          <dgm:bulletEnabled val="1"/>
        </dgm:presLayoutVars>
      </dgm:prSet>
      <dgm:spPr/>
    </dgm:pt>
    <dgm:pt modelId="{9184D4C4-9E02-4FC2-BA4D-B0BA8E6766E8}" type="pres">
      <dgm:prSet presAssocID="{8317F45F-10D4-4B59-93C5-ADF8C45CDBBC}" presName="sibTrans" presStyleLbl="sibTrans2D1" presStyleIdx="0" presStyleCnt="8"/>
      <dgm:spPr/>
    </dgm:pt>
    <dgm:pt modelId="{5182D28D-11CF-44D7-8F23-699C85DBB32D}" type="pres">
      <dgm:prSet presAssocID="{8317F45F-10D4-4B59-93C5-ADF8C45CDBBC}" presName="connectorText" presStyleLbl="sibTrans2D1" presStyleIdx="0" presStyleCnt="8"/>
      <dgm:spPr/>
    </dgm:pt>
    <dgm:pt modelId="{0A4DE99E-2AFB-4BA8-AE3F-4A6081B63442}" type="pres">
      <dgm:prSet presAssocID="{0EC9A4B1-ACF5-4E5B-90D9-C32F66CF7485}" presName="node" presStyleLbl="node1" presStyleIdx="1" presStyleCnt="9">
        <dgm:presLayoutVars>
          <dgm:bulletEnabled val="1"/>
        </dgm:presLayoutVars>
      </dgm:prSet>
      <dgm:spPr/>
    </dgm:pt>
    <dgm:pt modelId="{C56A6EB2-F413-4290-8A4A-B7D3FA945803}" type="pres">
      <dgm:prSet presAssocID="{C31ABA3E-380E-4463-B7D4-680C489C14BD}" presName="sibTrans" presStyleLbl="sibTrans2D1" presStyleIdx="1" presStyleCnt="8"/>
      <dgm:spPr/>
    </dgm:pt>
    <dgm:pt modelId="{5F638C1C-D039-423C-B556-A29125B1C7CC}" type="pres">
      <dgm:prSet presAssocID="{C31ABA3E-380E-4463-B7D4-680C489C14BD}" presName="connectorText" presStyleLbl="sibTrans2D1" presStyleIdx="1" presStyleCnt="8"/>
      <dgm:spPr/>
    </dgm:pt>
    <dgm:pt modelId="{15C8B202-F4A7-4444-AA1E-6D6DEA281ADA}" type="pres">
      <dgm:prSet presAssocID="{B8419CFD-CEE8-4D33-AAAC-47623B33B612}" presName="node" presStyleLbl="node1" presStyleIdx="2" presStyleCnt="9">
        <dgm:presLayoutVars>
          <dgm:bulletEnabled val="1"/>
        </dgm:presLayoutVars>
      </dgm:prSet>
      <dgm:spPr/>
    </dgm:pt>
    <dgm:pt modelId="{C6FCC9D8-AF96-438C-A5A5-06B0734CDA30}" type="pres">
      <dgm:prSet presAssocID="{87936132-29D3-4312-89D2-9FE9D97A29E3}" presName="sibTrans" presStyleLbl="sibTrans2D1" presStyleIdx="2" presStyleCnt="8"/>
      <dgm:spPr/>
    </dgm:pt>
    <dgm:pt modelId="{C76A3338-2E90-4F1A-8BFA-0007E17E84EE}" type="pres">
      <dgm:prSet presAssocID="{87936132-29D3-4312-89D2-9FE9D97A29E3}" presName="connectorText" presStyleLbl="sibTrans2D1" presStyleIdx="2" presStyleCnt="8"/>
      <dgm:spPr/>
    </dgm:pt>
    <dgm:pt modelId="{E7B23B91-C0DE-4708-BD3D-1DAF8F4E2C8B}" type="pres">
      <dgm:prSet presAssocID="{CF57E790-BD92-4755-92A5-799591934BEC}" presName="node" presStyleLbl="node1" presStyleIdx="3" presStyleCnt="9" custLinFactNeighborX="-1909" custLinFactNeighborY="3181">
        <dgm:presLayoutVars>
          <dgm:bulletEnabled val="1"/>
        </dgm:presLayoutVars>
      </dgm:prSet>
      <dgm:spPr/>
    </dgm:pt>
    <dgm:pt modelId="{84A395EB-E5FD-42CE-972F-0A831C16308B}" type="pres">
      <dgm:prSet presAssocID="{271A71F5-960B-4325-8318-48B4820BB610}" presName="sibTrans" presStyleLbl="sibTrans2D1" presStyleIdx="3" presStyleCnt="8"/>
      <dgm:spPr/>
    </dgm:pt>
    <dgm:pt modelId="{300CBFE9-F384-4269-8D4F-258E25DBD104}" type="pres">
      <dgm:prSet presAssocID="{271A71F5-960B-4325-8318-48B4820BB610}" presName="connectorText" presStyleLbl="sibTrans2D1" presStyleIdx="3" presStyleCnt="8"/>
      <dgm:spPr/>
    </dgm:pt>
    <dgm:pt modelId="{26F08D78-EBC0-47AA-BE1F-7EBC60A37DA7}" type="pres">
      <dgm:prSet presAssocID="{4CF15A2D-34A2-4A1E-B721-F696C3322568}" presName="node" presStyleLbl="node1" presStyleIdx="4" presStyleCnt="9">
        <dgm:presLayoutVars>
          <dgm:bulletEnabled val="1"/>
        </dgm:presLayoutVars>
      </dgm:prSet>
      <dgm:spPr/>
    </dgm:pt>
    <dgm:pt modelId="{D1F20C58-0E9F-4F24-8412-AE582C99B757}" type="pres">
      <dgm:prSet presAssocID="{212EDC16-4859-4DC1-A329-CB53259613D6}" presName="sibTrans" presStyleLbl="sibTrans2D1" presStyleIdx="4" presStyleCnt="8"/>
      <dgm:spPr/>
    </dgm:pt>
    <dgm:pt modelId="{916EF414-34A4-4F3C-B708-378068468DCF}" type="pres">
      <dgm:prSet presAssocID="{212EDC16-4859-4DC1-A329-CB53259613D6}" presName="connectorText" presStyleLbl="sibTrans2D1" presStyleIdx="4" presStyleCnt="8"/>
      <dgm:spPr/>
    </dgm:pt>
    <dgm:pt modelId="{D19A9BF3-902A-4911-9049-6178918AAF9C}" type="pres">
      <dgm:prSet presAssocID="{B9F1431E-D5B1-4671-AFFA-1C755F3C61C3}" presName="node" presStyleLbl="node1" presStyleIdx="5" presStyleCnt="9" custLinFactNeighborX="-954" custLinFactNeighborY="-3845">
        <dgm:presLayoutVars>
          <dgm:bulletEnabled val="1"/>
        </dgm:presLayoutVars>
      </dgm:prSet>
      <dgm:spPr/>
    </dgm:pt>
    <dgm:pt modelId="{B4E1D8F8-B669-4703-B3D9-92E5BC1A98E2}" type="pres">
      <dgm:prSet presAssocID="{7D0A4349-5888-4047-8A74-083FD2A670F6}" presName="sibTrans" presStyleLbl="sibTrans2D1" presStyleIdx="5" presStyleCnt="8"/>
      <dgm:spPr/>
    </dgm:pt>
    <dgm:pt modelId="{3CF1AA83-AAD7-4F83-8522-21CCA93DEE09}" type="pres">
      <dgm:prSet presAssocID="{7D0A4349-5888-4047-8A74-083FD2A670F6}" presName="connectorText" presStyleLbl="sibTrans2D1" presStyleIdx="5" presStyleCnt="8"/>
      <dgm:spPr/>
    </dgm:pt>
    <dgm:pt modelId="{759F8546-5133-4CD2-95DA-FD6B88BB1A96}" type="pres">
      <dgm:prSet presAssocID="{F53C7DF0-DAE5-4D26-AD96-CC856AFE8FDE}" presName="node" presStyleLbl="node1" presStyleIdx="6" presStyleCnt="9">
        <dgm:presLayoutVars>
          <dgm:bulletEnabled val="1"/>
        </dgm:presLayoutVars>
      </dgm:prSet>
      <dgm:spPr/>
    </dgm:pt>
    <dgm:pt modelId="{3D810489-C89B-4650-B3D8-E9589C3F658D}" type="pres">
      <dgm:prSet presAssocID="{C2CCAB61-6D29-4436-BA00-429A5AE5B84A}" presName="sibTrans" presStyleLbl="sibTrans2D1" presStyleIdx="6" presStyleCnt="8"/>
      <dgm:spPr/>
    </dgm:pt>
    <dgm:pt modelId="{E45309C2-D0FE-49C9-90D2-17287FAC2BFD}" type="pres">
      <dgm:prSet presAssocID="{C2CCAB61-6D29-4436-BA00-429A5AE5B84A}" presName="connectorText" presStyleLbl="sibTrans2D1" presStyleIdx="6" presStyleCnt="8"/>
      <dgm:spPr/>
    </dgm:pt>
    <dgm:pt modelId="{6D2E280D-6A55-419D-843E-07087C2449DD}" type="pres">
      <dgm:prSet presAssocID="{F4383A9E-18F5-46F4-8458-EB9E21113215}" presName="node" presStyleLbl="node1" presStyleIdx="7" presStyleCnt="9">
        <dgm:presLayoutVars>
          <dgm:bulletEnabled val="1"/>
        </dgm:presLayoutVars>
      </dgm:prSet>
      <dgm:spPr/>
    </dgm:pt>
    <dgm:pt modelId="{EB4919DB-E7CD-4C13-93BB-357FF8DF7262}" type="pres">
      <dgm:prSet presAssocID="{7F7BCCD5-1120-4B49-B2BE-0F2B30E324C3}" presName="sibTrans" presStyleLbl="sibTrans2D1" presStyleIdx="7" presStyleCnt="8"/>
      <dgm:spPr/>
    </dgm:pt>
    <dgm:pt modelId="{48767EEA-1434-48FC-A29B-0B0D204E2B1E}" type="pres">
      <dgm:prSet presAssocID="{7F7BCCD5-1120-4B49-B2BE-0F2B30E324C3}" presName="connectorText" presStyleLbl="sibTrans2D1" presStyleIdx="7" presStyleCnt="8"/>
      <dgm:spPr/>
    </dgm:pt>
    <dgm:pt modelId="{06CF9134-D1E5-40BC-BE3F-8CED6C21501B}" type="pres">
      <dgm:prSet presAssocID="{DA408ECA-2A2A-416C-ADE0-A9A18B14648B}" presName="node" presStyleLbl="node1" presStyleIdx="8" presStyleCnt="9">
        <dgm:presLayoutVars>
          <dgm:bulletEnabled val="1"/>
        </dgm:presLayoutVars>
      </dgm:prSet>
      <dgm:spPr/>
    </dgm:pt>
  </dgm:ptLst>
  <dgm:cxnLst>
    <dgm:cxn modelId="{A8AD3100-B330-4FD7-A9A0-54E120FF6A66}" type="presOf" srcId="{C31ABA3E-380E-4463-B7D4-680C489C14BD}" destId="{5F638C1C-D039-423C-B556-A29125B1C7CC}" srcOrd="1" destOrd="0" presId="urn:microsoft.com/office/officeart/2005/8/layout/process5"/>
    <dgm:cxn modelId="{140F1C05-1D2D-450E-B8AC-C215DD389C83}" type="presOf" srcId="{7F7BCCD5-1120-4B49-B2BE-0F2B30E324C3}" destId="{48767EEA-1434-48FC-A29B-0B0D204E2B1E}" srcOrd="1" destOrd="0" presId="urn:microsoft.com/office/officeart/2005/8/layout/process5"/>
    <dgm:cxn modelId="{7D1FE805-0FB8-4506-A443-2110A16741A7}" type="presOf" srcId="{B9F1431E-D5B1-4671-AFFA-1C755F3C61C3}" destId="{D19A9BF3-902A-4911-9049-6178918AAF9C}" srcOrd="0" destOrd="0" presId="urn:microsoft.com/office/officeart/2005/8/layout/process5"/>
    <dgm:cxn modelId="{32BD9F0D-00F7-429A-8DB5-55857EC0001D}" type="presOf" srcId="{212EDC16-4859-4DC1-A329-CB53259613D6}" destId="{D1F20C58-0E9F-4F24-8412-AE582C99B757}" srcOrd="0" destOrd="0" presId="urn:microsoft.com/office/officeart/2005/8/layout/process5"/>
    <dgm:cxn modelId="{58F30F2B-050B-417D-85CF-3F32E778A7F4}" type="presOf" srcId="{B803F9FE-438F-421F-B270-E0EFFA49063B}" destId="{6B861290-B998-48DF-8EF7-6C9347129F2A}" srcOrd="0" destOrd="0" presId="urn:microsoft.com/office/officeart/2005/8/layout/process5"/>
    <dgm:cxn modelId="{4882AC31-4513-418E-9E36-5690C927A73B}" srcId="{E6DC4BE9-D30A-47FE-A68F-6DCB12D61665}" destId="{B9F1431E-D5B1-4671-AFFA-1C755F3C61C3}" srcOrd="5" destOrd="0" parTransId="{21053255-38E9-4BC5-8012-400B5CB55DDE}" sibTransId="{7D0A4349-5888-4047-8A74-083FD2A670F6}"/>
    <dgm:cxn modelId="{CF2E3239-433F-4CDB-89D3-BF1BC6D8CF73}" srcId="{E6DC4BE9-D30A-47FE-A68F-6DCB12D61665}" destId="{4CF15A2D-34A2-4A1E-B721-F696C3322568}" srcOrd="4" destOrd="0" parTransId="{EAA5CDA7-134A-4819-AD97-D4C59C35D9D3}" sibTransId="{212EDC16-4859-4DC1-A329-CB53259613D6}"/>
    <dgm:cxn modelId="{1E3FE93B-5197-4A53-BE60-EF6C0E1C633C}" type="presOf" srcId="{7D0A4349-5888-4047-8A74-083FD2A670F6}" destId="{B4E1D8F8-B669-4703-B3D9-92E5BC1A98E2}" srcOrd="0" destOrd="0" presId="urn:microsoft.com/office/officeart/2005/8/layout/process5"/>
    <dgm:cxn modelId="{EE99DB3F-773D-4C33-A7EC-D0BE3AE30A33}" srcId="{E6DC4BE9-D30A-47FE-A68F-6DCB12D61665}" destId="{B8419CFD-CEE8-4D33-AAAC-47623B33B612}" srcOrd="2" destOrd="0" parTransId="{9E922BBB-1C21-44C3-AA53-4F5EF03E3EE8}" sibTransId="{87936132-29D3-4312-89D2-9FE9D97A29E3}"/>
    <dgm:cxn modelId="{FC089140-7BCE-4674-AFAE-E06FA99733C4}" type="presOf" srcId="{F53C7DF0-DAE5-4D26-AD96-CC856AFE8FDE}" destId="{759F8546-5133-4CD2-95DA-FD6B88BB1A96}" srcOrd="0" destOrd="0" presId="urn:microsoft.com/office/officeart/2005/8/layout/process5"/>
    <dgm:cxn modelId="{EE769A45-B484-4841-9293-AF76BE66E02F}" type="presOf" srcId="{8317F45F-10D4-4B59-93C5-ADF8C45CDBBC}" destId="{9184D4C4-9E02-4FC2-BA4D-B0BA8E6766E8}" srcOrd="0" destOrd="0" presId="urn:microsoft.com/office/officeart/2005/8/layout/process5"/>
    <dgm:cxn modelId="{88401568-5568-4636-8EF2-A182916CD2BB}" type="presOf" srcId="{271A71F5-960B-4325-8318-48B4820BB610}" destId="{300CBFE9-F384-4269-8D4F-258E25DBD104}" srcOrd="1" destOrd="0" presId="urn:microsoft.com/office/officeart/2005/8/layout/process5"/>
    <dgm:cxn modelId="{2712D16B-0B70-4608-A9C8-D9E5206133EC}" srcId="{E6DC4BE9-D30A-47FE-A68F-6DCB12D61665}" destId="{CF57E790-BD92-4755-92A5-799591934BEC}" srcOrd="3" destOrd="0" parTransId="{C1D9E30F-E8F6-4173-B71A-8635D17277AD}" sibTransId="{271A71F5-960B-4325-8318-48B4820BB610}"/>
    <dgm:cxn modelId="{7478B24F-04B0-477F-B4DE-E6BD2F1DCA6A}" srcId="{E6DC4BE9-D30A-47FE-A68F-6DCB12D61665}" destId="{F53C7DF0-DAE5-4D26-AD96-CC856AFE8FDE}" srcOrd="6" destOrd="0" parTransId="{0F480779-CD30-4D2C-BC90-1641F81426F8}" sibTransId="{C2CCAB61-6D29-4436-BA00-429A5AE5B84A}"/>
    <dgm:cxn modelId="{86F6C16F-54CA-4279-AC05-9CB159CCCF5D}" type="presOf" srcId="{C2CCAB61-6D29-4436-BA00-429A5AE5B84A}" destId="{3D810489-C89B-4650-B3D8-E9589C3F658D}" srcOrd="0" destOrd="0" presId="urn:microsoft.com/office/officeart/2005/8/layout/process5"/>
    <dgm:cxn modelId="{450D0175-7FC7-494E-967C-A3A53E87D50E}" srcId="{E6DC4BE9-D30A-47FE-A68F-6DCB12D61665}" destId="{0EC9A4B1-ACF5-4E5B-90D9-C32F66CF7485}" srcOrd="1" destOrd="0" parTransId="{9C9D80E2-F558-4ABF-81A9-678EE54E3EC9}" sibTransId="{C31ABA3E-380E-4463-B7D4-680C489C14BD}"/>
    <dgm:cxn modelId="{8D95A075-F91F-49D3-B055-33B6F98D49A8}" type="presOf" srcId="{8317F45F-10D4-4B59-93C5-ADF8C45CDBBC}" destId="{5182D28D-11CF-44D7-8F23-699C85DBB32D}" srcOrd="1" destOrd="0" presId="urn:microsoft.com/office/officeart/2005/8/layout/process5"/>
    <dgm:cxn modelId="{20C9AF78-E6D7-49AD-BCAC-3BCEEFB85CB8}" type="presOf" srcId="{7F7BCCD5-1120-4B49-B2BE-0F2B30E324C3}" destId="{EB4919DB-E7CD-4C13-93BB-357FF8DF7262}" srcOrd="0" destOrd="0" presId="urn:microsoft.com/office/officeart/2005/8/layout/process5"/>
    <dgm:cxn modelId="{4B26887A-1FC9-4F74-98CC-3C950A85408B}" type="presOf" srcId="{4CF15A2D-34A2-4A1E-B721-F696C3322568}" destId="{26F08D78-EBC0-47AA-BE1F-7EBC60A37DA7}" srcOrd="0" destOrd="0" presId="urn:microsoft.com/office/officeart/2005/8/layout/process5"/>
    <dgm:cxn modelId="{BF788D7E-ADA5-4902-AA76-33C1EBE15B6D}" type="presOf" srcId="{212EDC16-4859-4DC1-A329-CB53259613D6}" destId="{916EF414-34A4-4F3C-B708-378068468DCF}" srcOrd="1" destOrd="0" presId="urn:microsoft.com/office/officeart/2005/8/layout/process5"/>
    <dgm:cxn modelId="{275B0583-8A08-403F-89F1-CAEFB086DA8F}" type="presOf" srcId="{0EC9A4B1-ACF5-4E5B-90D9-C32F66CF7485}" destId="{0A4DE99E-2AFB-4BA8-AE3F-4A6081B63442}" srcOrd="0" destOrd="0" presId="urn:microsoft.com/office/officeart/2005/8/layout/process5"/>
    <dgm:cxn modelId="{D689EB94-DCD4-4FCE-B0C9-1E3427934A6B}" type="presOf" srcId="{F4383A9E-18F5-46F4-8458-EB9E21113215}" destId="{6D2E280D-6A55-419D-843E-07087C2449DD}" srcOrd="0" destOrd="0" presId="urn:microsoft.com/office/officeart/2005/8/layout/process5"/>
    <dgm:cxn modelId="{36B27899-96B1-4358-B69D-2522BB0851F3}" srcId="{E6DC4BE9-D30A-47FE-A68F-6DCB12D61665}" destId="{B803F9FE-438F-421F-B270-E0EFFA49063B}" srcOrd="0" destOrd="0" parTransId="{17863133-508D-4322-A1FF-0CFF22499C07}" sibTransId="{8317F45F-10D4-4B59-93C5-ADF8C45CDBBC}"/>
    <dgm:cxn modelId="{6AF305A7-A04D-4138-ACA3-92ADE25CF831}" type="presOf" srcId="{271A71F5-960B-4325-8318-48B4820BB610}" destId="{84A395EB-E5FD-42CE-972F-0A831C16308B}" srcOrd="0" destOrd="0" presId="urn:microsoft.com/office/officeart/2005/8/layout/process5"/>
    <dgm:cxn modelId="{FD0E8CAC-9C60-4D96-A0C9-0831D84BA139}" type="presOf" srcId="{B8419CFD-CEE8-4D33-AAAC-47623B33B612}" destId="{15C8B202-F4A7-4444-AA1E-6D6DEA281ADA}" srcOrd="0" destOrd="0" presId="urn:microsoft.com/office/officeart/2005/8/layout/process5"/>
    <dgm:cxn modelId="{7B9798AD-1DA0-48C5-865E-F31100F17145}" type="presOf" srcId="{7D0A4349-5888-4047-8A74-083FD2A670F6}" destId="{3CF1AA83-AAD7-4F83-8522-21CCA93DEE09}" srcOrd="1" destOrd="0" presId="urn:microsoft.com/office/officeart/2005/8/layout/process5"/>
    <dgm:cxn modelId="{7805C4B7-836E-4A2E-886B-03EF0AF5CD73}" srcId="{E6DC4BE9-D30A-47FE-A68F-6DCB12D61665}" destId="{DA408ECA-2A2A-416C-ADE0-A9A18B14648B}" srcOrd="8" destOrd="0" parTransId="{856C84B6-C38A-4C77-93EE-1E4587E85DC1}" sibTransId="{AD4E2285-175B-45E8-98CD-90CCFC91071C}"/>
    <dgm:cxn modelId="{2214C3B8-96DF-4737-BEDA-7123DEF640CD}" srcId="{E6DC4BE9-D30A-47FE-A68F-6DCB12D61665}" destId="{F4383A9E-18F5-46F4-8458-EB9E21113215}" srcOrd="7" destOrd="0" parTransId="{93A7FFE6-EA09-4AEA-842A-7F1A91E4B074}" sibTransId="{7F7BCCD5-1120-4B49-B2BE-0F2B30E324C3}"/>
    <dgm:cxn modelId="{9463D5C2-335C-44A4-8EC2-AC9F64DE4773}" type="presOf" srcId="{C31ABA3E-380E-4463-B7D4-680C489C14BD}" destId="{C56A6EB2-F413-4290-8A4A-B7D3FA945803}" srcOrd="0" destOrd="0" presId="urn:microsoft.com/office/officeart/2005/8/layout/process5"/>
    <dgm:cxn modelId="{F90DB0C3-5E68-4BFE-B805-22872B7E5B87}" type="presOf" srcId="{C2CCAB61-6D29-4436-BA00-429A5AE5B84A}" destId="{E45309C2-D0FE-49C9-90D2-17287FAC2BFD}" srcOrd="1" destOrd="0" presId="urn:microsoft.com/office/officeart/2005/8/layout/process5"/>
    <dgm:cxn modelId="{CAADB2C3-1A3F-4DA2-9A97-2BA5B3CBA5FA}" type="presOf" srcId="{CF57E790-BD92-4755-92A5-799591934BEC}" destId="{E7B23B91-C0DE-4708-BD3D-1DAF8F4E2C8B}" srcOrd="0" destOrd="0" presId="urn:microsoft.com/office/officeart/2005/8/layout/process5"/>
    <dgm:cxn modelId="{12EB46C5-6DAF-4784-BE60-9DEF52053C8B}" type="presOf" srcId="{E6DC4BE9-D30A-47FE-A68F-6DCB12D61665}" destId="{BC6D9F38-0BAA-48EA-ABDA-95B14987C2E1}" srcOrd="0" destOrd="0" presId="urn:microsoft.com/office/officeart/2005/8/layout/process5"/>
    <dgm:cxn modelId="{AE3C1AC6-F2E1-4420-BF25-A88885C0B7FF}" type="presOf" srcId="{DA408ECA-2A2A-416C-ADE0-A9A18B14648B}" destId="{06CF9134-D1E5-40BC-BE3F-8CED6C21501B}" srcOrd="0" destOrd="0" presId="urn:microsoft.com/office/officeart/2005/8/layout/process5"/>
    <dgm:cxn modelId="{24BEC3F2-D8D6-43B6-8727-5226FFD4B2EA}" type="presOf" srcId="{87936132-29D3-4312-89D2-9FE9D97A29E3}" destId="{C6FCC9D8-AF96-438C-A5A5-06B0734CDA30}" srcOrd="0" destOrd="0" presId="urn:microsoft.com/office/officeart/2005/8/layout/process5"/>
    <dgm:cxn modelId="{9D0191F5-F3BB-4068-BA39-8BDB8C5AA681}" type="presOf" srcId="{87936132-29D3-4312-89D2-9FE9D97A29E3}" destId="{C76A3338-2E90-4F1A-8BFA-0007E17E84EE}" srcOrd="1" destOrd="0" presId="urn:microsoft.com/office/officeart/2005/8/layout/process5"/>
    <dgm:cxn modelId="{206E00BB-BFB5-4805-B3D3-62A32A4213D4}" type="presParOf" srcId="{BC6D9F38-0BAA-48EA-ABDA-95B14987C2E1}" destId="{6B861290-B998-48DF-8EF7-6C9347129F2A}" srcOrd="0" destOrd="0" presId="urn:microsoft.com/office/officeart/2005/8/layout/process5"/>
    <dgm:cxn modelId="{CF5EC828-E3A8-4512-B581-8EE3BBFA2B34}" type="presParOf" srcId="{BC6D9F38-0BAA-48EA-ABDA-95B14987C2E1}" destId="{9184D4C4-9E02-4FC2-BA4D-B0BA8E6766E8}" srcOrd="1" destOrd="0" presId="urn:microsoft.com/office/officeart/2005/8/layout/process5"/>
    <dgm:cxn modelId="{F430F0CC-D26A-49FC-BE04-333522BC918D}" type="presParOf" srcId="{9184D4C4-9E02-4FC2-BA4D-B0BA8E6766E8}" destId="{5182D28D-11CF-44D7-8F23-699C85DBB32D}" srcOrd="0" destOrd="0" presId="urn:microsoft.com/office/officeart/2005/8/layout/process5"/>
    <dgm:cxn modelId="{895A797E-9EC1-40BB-B665-3911F4A50E6F}" type="presParOf" srcId="{BC6D9F38-0BAA-48EA-ABDA-95B14987C2E1}" destId="{0A4DE99E-2AFB-4BA8-AE3F-4A6081B63442}" srcOrd="2" destOrd="0" presId="urn:microsoft.com/office/officeart/2005/8/layout/process5"/>
    <dgm:cxn modelId="{51AED2A6-896A-4D3E-BF79-88155FEA0E2A}" type="presParOf" srcId="{BC6D9F38-0BAA-48EA-ABDA-95B14987C2E1}" destId="{C56A6EB2-F413-4290-8A4A-B7D3FA945803}" srcOrd="3" destOrd="0" presId="urn:microsoft.com/office/officeart/2005/8/layout/process5"/>
    <dgm:cxn modelId="{5A75E6D0-FA4C-451C-839F-CF23723E7A55}" type="presParOf" srcId="{C56A6EB2-F413-4290-8A4A-B7D3FA945803}" destId="{5F638C1C-D039-423C-B556-A29125B1C7CC}" srcOrd="0" destOrd="0" presId="urn:microsoft.com/office/officeart/2005/8/layout/process5"/>
    <dgm:cxn modelId="{CD59E4B6-7CFB-4D0A-A94F-5394B6AD20E8}" type="presParOf" srcId="{BC6D9F38-0BAA-48EA-ABDA-95B14987C2E1}" destId="{15C8B202-F4A7-4444-AA1E-6D6DEA281ADA}" srcOrd="4" destOrd="0" presId="urn:microsoft.com/office/officeart/2005/8/layout/process5"/>
    <dgm:cxn modelId="{25295089-E7BC-45E9-B460-92F8800E99BE}" type="presParOf" srcId="{BC6D9F38-0BAA-48EA-ABDA-95B14987C2E1}" destId="{C6FCC9D8-AF96-438C-A5A5-06B0734CDA30}" srcOrd="5" destOrd="0" presId="urn:microsoft.com/office/officeart/2005/8/layout/process5"/>
    <dgm:cxn modelId="{3C193B0D-6E87-4022-9B18-DF8C3D710B3D}" type="presParOf" srcId="{C6FCC9D8-AF96-438C-A5A5-06B0734CDA30}" destId="{C76A3338-2E90-4F1A-8BFA-0007E17E84EE}" srcOrd="0" destOrd="0" presId="urn:microsoft.com/office/officeart/2005/8/layout/process5"/>
    <dgm:cxn modelId="{FED57724-0A49-4BBD-93BB-A9B6973B99CD}" type="presParOf" srcId="{BC6D9F38-0BAA-48EA-ABDA-95B14987C2E1}" destId="{E7B23B91-C0DE-4708-BD3D-1DAF8F4E2C8B}" srcOrd="6" destOrd="0" presId="urn:microsoft.com/office/officeart/2005/8/layout/process5"/>
    <dgm:cxn modelId="{0275E064-B0C9-47CC-A606-31B18013CB81}" type="presParOf" srcId="{BC6D9F38-0BAA-48EA-ABDA-95B14987C2E1}" destId="{84A395EB-E5FD-42CE-972F-0A831C16308B}" srcOrd="7" destOrd="0" presId="urn:microsoft.com/office/officeart/2005/8/layout/process5"/>
    <dgm:cxn modelId="{AC931E50-198A-4B09-BD6D-0F366DC84961}" type="presParOf" srcId="{84A395EB-E5FD-42CE-972F-0A831C16308B}" destId="{300CBFE9-F384-4269-8D4F-258E25DBD104}" srcOrd="0" destOrd="0" presId="urn:microsoft.com/office/officeart/2005/8/layout/process5"/>
    <dgm:cxn modelId="{0357F4E8-7F36-4642-BB51-3E9D3F7EB4D1}" type="presParOf" srcId="{BC6D9F38-0BAA-48EA-ABDA-95B14987C2E1}" destId="{26F08D78-EBC0-47AA-BE1F-7EBC60A37DA7}" srcOrd="8" destOrd="0" presId="urn:microsoft.com/office/officeart/2005/8/layout/process5"/>
    <dgm:cxn modelId="{2D4F3D8A-DFEA-4544-8BCB-C6FC1F359551}" type="presParOf" srcId="{BC6D9F38-0BAA-48EA-ABDA-95B14987C2E1}" destId="{D1F20C58-0E9F-4F24-8412-AE582C99B757}" srcOrd="9" destOrd="0" presId="urn:microsoft.com/office/officeart/2005/8/layout/process5"/>
    <dgm:cxn modelId="{F38CAFB5-338D-4087-B5D9-6648A5B9CD69}" type="presParOf" srcId="{D1F20C58-0E9F-4F24-8412-AE582C99B757}" destId="{916EF414-34A4-4F3C-B708-378068468DCF}" srcOrd="0" destOrd="0" presId="urn:microsoft.com/office/officeart/2005/8/layout/process5"/>
    <dgm:cxn modelId="{3610F0F3-F99A-4512-AE6F-C0AAC59154ED}" type="presParOf" srcId="{BC6D9F38-0BAA-48EA-ABDA-95B14987C2E1}" destId="{D19A9BF3-902A-4911-9049-6178918AAF9C}" srcOrd="10" destOrd="0" presId="urn:microsoft.com/office/officeart/2005/8/layout/process5"/>
    <dgm:cxn modelId="{DF257DFC-BEBC-4E1D-9352-9EDCEA7939B2}" type="presParOf" srcId="{BC6D9F38-0BAA-48EA-ABDA-95B14987C2E1}" destId="{B4E1D8F8-B669-4703-B3D9-92E5BC1A98E2}" srcOrd="11" destOrd="0" presId="urn:microsoft.com/office/officeart/2005/8/layout/process5"/>
    <dgm:cxn modelId="{3EEE8931-B822-4885-AC73-4AA8B08039FF}" type="presParOf" srcId="{B4E1D8F8-B669-4703-B3D9-92E5BC1A98E2}" destId="{3CF1AA83-AAD7-4F83-8522-21CCA93DEE09}" srcOrd="0" destOrd="0" presId="urn:microsoft.com/office/officeart/2005/8/layout/process5"/>
    <dgm:cxn modelId="{524DC44F-1B2F-4583-9489-9000254E94AB}" type="presParOf" srcId="{BC6D9F38-0BAA-48EA-ABDA-95B14987C2E1}" destId="{759F8546-5133-4CD2-95DA-FD6B88BB1A96}" srcOrd="12" destOrd="0" presId="urn:microsoft.com/office/officeart/2005/8/layout/process5"/>
    <dgm:cxn modelId="{05B0CF66-AE97-43DA-AB51-7FF8B6F08853}" type="presParOf" srcId="{BC6D9F38-0BAA-48EA-ABDA-95B14987C2E1}" destId="{3D810489-C89B-4650-B3D8-E9589C3F658D}" srcOrd="13" destOrd="0" presId="urn:microsoft.com/office/officeart/2005/8/layout/process5"/>
    <dgm:cxn modelId="{0DFF1CCE-3999-4158-B52A-2A3FC4F49107}" type="presParOf" srcId="{3D810489-C89B-4650-B3D8-E9589C3F658D}" destId="{E45309C2-D0FE-49C9-90D2-17287FAC2BFD}" srcOrd="0" destOrd="0" presId="urn:microsoft.com/office/officeart/2005/8/layout/process5"/>
    <dgm:cxn modelId="{EEBD9B7D-5515-43BA-864F-B7FF5CC4F37C}" type="presParOf" srcId="{BC6D9F38-0BAA-48EA-ABDA-95B14987C2E1}" destId="{6D2E280D-6A55-419D-843E-07087C2449DD}" srcOrd="14" destOrd="0" presId="urn:microsoft.com/office/officeart/2005/8/layout/process5"/>
    <dgm:cxn modelId="{FDFBEE28-F167-49D6-9B52-B1DCEDEF3BAF}" type="presParOf" srcId="{BC6D9F38-0BAA-48EA-ABDA-95B14987C2E1}" destId="{EB4919DB-E7CD-4C13-93BB-357FF8DF7262}" srcOrd="15" destOrd="0" presId="urn:microsoft.com/office/officeart/2005/8/layout/process5"/>
    <dgm:cxn modelId="{E56070FC-A368-4153-A88F-94D396A87671}" type="presParOf" srcId="{EB4919DB-E7CD-4C13-93BB-357FF8DF7262}" destId="{48767EEA-1434-48FC-A29B-0B0D204E2B1E}" srcOrd="0" destOrd="0" presId="urn:microsoft.com/office/officeart/2005/8/layout/process5"/>
    <dgm:cxn modelId="{5C1894BD-0604-44E2-A4A8-48FDEBA650A6}" type="presParOf" srcId="{BC6D9F38-0BAA-48EA-ABDA-95B14987C2E1}" destId="{06CF9134-D1E5-40BC-BE3F-8CED6C21501B}"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61290-B998-48DF-8EF7-6C9347129F2A}">
      <dsp:nvSpPr>
        <dsp:cNvPr id="0" name=""/>
        <dsp:cNvSpPr/>
      </dsp:nvSpPr>
      <dsp:spPr>
        <a:xfrm>
          <a:off x="653351" y="14740"/>
          <a:ext cx="1522836" cy="888383"/>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Problem Analysis</a:t>
          </a:r>
        </a:p>
      </dsp:txBody>
      <dsp:txXfrm>
        <a:off x="679371" y="40760"/>
        <a:ext cx="1470796" cy="836343"/>
      </dsp:txXfrm>
    </dsp:sp>
    <dsp:sp modelId="{9184D4C4-9E02-4FC2-BA4D-B0BA8E6766E8}">
      <dsp:nvSpPr>
        <dsp:cNvPr id="0" name=""/>
        <dsp:cNvSpPr/>
      </dsp:nvSpPr>
      <dsp:spPr>
        <a:xfrm>
          <a:off x="2313393" y="270100"/>
          <a:ext cx="330541" cy="37766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a:off x="2313393" y="345633"/>
        <a:ext cx="231379" cy="226597"/>
      </dsp:txXfrm>
    </dsp:sp>
    <dsp:sp modelId="{0A4DE99E-2AFB-4BA8-AE3F-4A6081B63442}">
      <dsp:nvSpPr>
        <dsp:cNvPr id="0" name=""/>
        <dsp:cNvSpPr/>
      </dsp:nvSpPr>
      <dsp:spPr>
        <a:xfrm>
          <a:off x="2799850" y="2081"/>
          <a:ext cx="1522836" cy="913701"/>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Literature Review</a:t>
          </a:r>
        </a:p>
      </dsp:txBody>
      <dsp:txXfrm>
        <a:off x="2826611" y="28842"/>
        <a:ext cx="1469314" cy="860179"/>
      </dsp:txXfrm>
    </dsp:sp>
    <dsp:sp modelId="{C56A6EB2-F413-4290-8A4A-B7D3FA945803}">
      <dsp:nvSpPr>
        <dsp:cNvPr id="0" name=""/>
        <dsp:cNvSpPr/>
      </dsp:nvSpPr>
      <dsp:spPr>
        <a:xfrm>
          <a:off x="4456696" y="270100"/>
          <a:ext cx="322841" cy="37766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a:off x="4456696" y="345633"/>
        <a:ext cx="225989" cy="226597"/>
      </dsp:txXfrm>
    </dsp:sp>
    <dsp:sp modelId="{15C8B202-F4A7-4444-AA1E-6D6DEA281ADA}">
      <dsp:nvSpPr>
        <dsp:cNvPr id="0" name=""/>
        <dsp:cNvSpPr/>
      </dsp:nvSpPr>
      <dsp:spPr>
        <a:xfrm>
          <a:off x="4931821" y="2081"/>
          <a:ext cx="1522836" cy="913701"/>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Finalizing the parameters and sensors</a:t>
          </a:r>
        </a:p>
      </dsp:txBody>
      <dsp:txXfrm>
        <a:off x="4958582" y="28842"/>
        <a:ext cx="1469314" cy="860179"/>
      </dsp:txXfrm>
    </dsp:sp>
    <dsp:sp modelId="{C6FCC9D8-AF96-438C-A5A5-06B0734CDA30}">
      <dsp:nvSpPr>
        <dsp:cNvPr id="0" name=""/>
        <dsp:cNvSpPr/>
      </dsp:nvSpPr>
      <dsp:spPr>
        <a:xfrm rot="47511">
          <a:off x="6582257" y="284512"/>
          <a:ext cx="307463" cy="37766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a:off x="6582261" y="359408"/>
        <a:ext cx="215224" cy="226597"/>
      </dsp:txXfrm>
    </dsp:sp>
    <dsp:sp modelId="{E7B23B91-C0DE-4708-BD3D-1DAF8F4E2C8B}">
      <dsp:nvSpPr>
        <dsp:cNvPr id="0" name=""/>
        <dsp:cNvSpPr/>
      </dsp:nvSpPr>
      <dsp:spPr>
        <a:xfrm>
          <a:off x="7034721" y="31146"/>
          <a:ext cx="1522836" cy="913701"/>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Circuit establishment &amp; programming</a:t>
          </a:r>
        </a:p>
      </dsp:txBody>
      <dsp:txXfrm>
        <a:off x="7061482" y="57907"/>
        <a:ext cx="1469314" cy="860179"/>
      </dsp:txXfrm>
    </dsp:sp>
    <dsp:sp modelId="{84A395EB-E5FD-42CE-972F-0A831C16308B}">
      <dsp:nvSpPr>
        <dsp:cNvPr id="0" name=""/>
        <dsp:cNvSpPr/>
      </dsp:nvSpPr>
      <dsp:spPr>
        <a:xfrm rot="5333105">
          <a:off x="7656758" y="1037350"/>
          <a:ext cx="307495" cy="37766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dirty="0"/>
        </a:p>
      </dsp:txBody>
      <dsp:txXfrm rot="-5400000">
        <a:off x="7696310" y="1072443"/>
        <a:ext cx="226597" cy="215247"/>
      </dsp:txXfrm>
    </dsp:sp>
    <dsp:sp modelId="{26F08D78-EBC0-47AA-BE1F-7EBC60A37DA7}">
      <dsp:nvSpPr>
        <dsp:cNvPr id="0" name=""/>
        <dsp:cNvSpPr/>
      </dsp:nvSpPr>
      <dsp:spPr>
        <a:xfrm>
          <a:off x="7063792" y="1524918"/>
          <a:ext cx="1522836" cy="913701"/>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CAD Model Designing &amp; Sensor Calibrations</a:t>
          </a:r>
        </a:p>
      </dsp:txBody>
      <dsp:txXfrm>
        <a:off x="7090553" y="1551679"/>
        <a:ext cx="1469314" cy="860179"/>
      </dsp:txXfrm>
    </dsp:sp>
    <dsp:sp modelId="{D1F20C58-0E9F-4F24-8412-AE582C99B757}">
      <dsp:nvSpPr>
        <dsp:cNvPr id="0" name=""/>
        <dsp:cNvSpPr/>
      </dsp:nvSpPr>
      <dsp:spPr>
        <a:xfrm rot="10856261">
          <a:off x="6596023" y="1775524"/>
          <a:ext cx="330585" cy="37766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rot="10800000">
        <a:off x="6695191" y="1851868"/>
        <a:ext cx="231410" cy="226597"/>
      </dsp:txXfrm>
    </dsp:sp>
    <dsp:sp modelId="{D19A9BF3-902A-4911-9049-6178918AAF9C}">
      <dsp:nvSpPr>
        <dsp:cNvPr id="0" name=""/>
        <dsp:cNvSpPr/>
      </dsp:nvSpPr>
      <dsp:spPr>
        <a:xfrm>
          <a:off x="4917293" y="1489786"/>
          <a:ext cx="1522836" cy="913701"/>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acquisition on cloud, communication between Cubes</a:t>
          </a:r>
        </a:p>
      </dsp:txBody>
      <dsp:txXfrm>
        <a:off x="4944054" y="1516547"/>
        <a:ext cx="1469314" cy="860179"/>
      </dsp:txXfrm>
    </dsp:sp>
    <dsp:sp modelId="{B4E1D8F8-B669-4703-B3D9-92E5BC1A98E2}">
      <dsp:nvSpPr>
        <dsp:cNvPr id="0" name=""/>
        <dsp:cNvSpPr/>
      </dsp:nvSpPr>
      <dsp:spPr>
        <a:xfrm rot="10742967">
          <a:off x="4471316" y="1775223"/>
          <a:ext cx="315184" cy="37766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rot="10800000">
        <a:off x="4565864" y="1849972"/>
        <a:ext cx="220629" cy="226597"/>
      </dsp:txXfrm>
    </dsp:sp>
    <dsp:sp modelId="{759F8546-5133-4CD2-95DA-FD6B88BB1A96}">
      <dsp:nvSpPr>
        <dsp:cNvPr id="0" name=""/>
        <dsp:cNvSpPr/>
      </dsp:nvSpPr>
      <dsp:spPr>
        <a:xfrm>
          <a:off x="2799850" y="1524918"/>
          <a:ext cx="1522836" cy="913701"/>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Mobile Application Development</a:t>
          </a:r>
        </a:p>
      </dsp:txBody>
      <dsp:txXfrm>
        <a:off x="2826611" y="1551679"/>
        <a:ext cx="1469314" cy="860179"/>
      </dsp:txXfrm>
    </dsp:sp>
    <dsp:sp modelId="{3D810489-C89B-4650-B3D8-E9589C3F658D}">
      <dsp:nvSpPr>
        <dsp:cNvPr id="0" name=""/>
        <dsp:cNvSpPr/>
      </dsp:nvSpPr>
      <dsp:spPr>
        <a:xfrm rot="10800000">
          <a:off x="2342999" y="1792937"/>
          <a:ext cx="322841" cy="37766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rot="10800000">
        <a:off x="2439851" y="1868470"/>
        <a:ext cx="225989" cy="226597"/>
      </dsp:txXfrm>
    </dsp:sp>
    <dsp:sp modelId="{6D2E280D-6A55-419D-843E-07087C2449DD}">
      <dsp:nvSpPr>
        <dsp:cNvPr id="0" name=""/>
        <dsp:cNvSpPr/>
      </dsp:nvSpPr>
      <dsp:spPr>
        <a:xfrm>
          <a:off x="667879" y="1524918"/>
          <a:ext cx="1522836" cy="913701"/>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Analysis using ML Algorithm, setting up Notification Alert System</a:t>
          </a:r>
        </a:p>
      </dsp:txBody>
      <dsp:txXfrm>
        <a:off x="694640" y="1551679"/>
        <a:ext cx="1469314" cy="860179"/>
      </dsp:txXfrm>
    </dsp:sp>
    <dsp:sp modelId="{EB4919DB-E7CD-4C13-93BB-357FF8DF7262}">
      <dsp:nvSpPr>
        <dsp:cNvPr id="0" name=""/>
        <dsp:cNvSpPr/>
      </dsp:nvSpPr>
      <dsp:spPr>
        <a:xfrm rot="5400000">
          <a:off x="1267876" y="2545218"/>
          <a:ext cx="322841" cy="37766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rot="-5400000">
        <a:off x="1315998" y="2572629"/>
        <a:ext cx="226597" cy="225989"/>
      </dsp:txXfrm>
    </dsp:sp>
    <dsp:sp modelId="{06CF9134-D1E5-40BC-BE3F-8CED6C21501B}">
      <dsp:nvSpPr>
        <dsp:cNvPr id="0" name=""/>
        <dsp:cNvSpPr/>
      </dsp:nvSpPr>
      <dsp:spPr>
        <a:xfrm>
          <a:off x="667879" y="3047754"/>
          <a:ext cx="1522836" cy="913701"/>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Conclusion  </a:t>
          </a:r>
        </a:p>
      </dsp:txBody>
      <dsp:txXfrm>
        <a:off x="694640" y="3074515"/>
        <a:ext cx="1469314" cy="86017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57963-E196-4D1B-95A0-2E6742191B7E}" type="datetimeFigureOut">
              <a:rPr lang="en-IN" smtClean="0"/>
              <a:t>29-04-2021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D907F0-F77C-44DE-8058-06C87AC97258}" type="slidenum">
              <a:rPr lang="en-IN" smtClean="0"/>
              <a:t>‹#›</a:t>
            </a:fld>
            <a:endParaRPr lang="en-IN"/>
          </a:p>
        </p:txBody>
      </p:sp>
    </p:spTree>
    <p:extLst>
      <p:ext uri="{BB962C8B-B14F-4D97-AF65-F5344CB8AC3E}">
        <p14:creationId xmlns:p14="http://schemas.microsoft.com/office/powerpoint/2010/main" val="344193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5DF148-A146-4191-B194-BC6D99F11B80}" type="slidenum">
              <a:rPr lang="en-IN" smtClean="0"/>
              <a:t>21</a:t>
            </a:fld>
            <a:endParaRPr lang="en-IN"/>
          </a:p>
        </p:txBody>
      </p:sp>
    </p:spTree>
    <p:extLst>
      <p:ext uri="{BB962C8B-B14F-4D97-AF65-F5344CB8AC3E}">
        <p14:creationId xmlns:p14="http://schemas.microsoft.com/office/powerpoint/2010/main" val="1682419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7CB8A5-1860-4777-8FD4-AD01BCC06B19}" type="datetimeFigureOut">
              <a:rPr lang="en-IN" smtClean="0"/>
              <a:t>29-04-2021</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571676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7CB8A5-1860-4777-8FD4-AD01BCC06B19}" type="datetimeFigureOut">
              <a:rPr lang="en-IN" smtClean="0"/>
              <a:t>29-04-2021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4253616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7CB8A5-1860-4777-8FD4-AD01BCC06B19}" type="datetimeFigureOut">
              <a:rPr lang="en-IN" smtClean="0"/>
              <a:t>29-04-2021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2072933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7CB8A5-1860-4777-8FD4-AD01BCC06B19}" type="datetimeFigureOut">
              <a:rPr lang="en-IN" smtClean="0"/>
              <a:t>29-04-2021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1760004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7CB8A5-1860-4777-8FD4-AD01BCC06B19}" type="datetimeFigureOut">
              <a:rPr lang="en-IN" smtClean="0"/>
              <a:t>29-04-2021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3596737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7CB8A5-1860-4777-8FD4-AD01BCC06B19}" type="datetimeFigureOut">
              <a:rPr lang="en-IN" smtClean="0"/>
              <a:t>29-04-2021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1591949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7CB8A5-1860-4777-8FD4-AD01BCC06B19}" type="datetimeFigureOut">
              <a:rPr lang="en-IN" smtClean="0"/>
              <a:t>29-04-2021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3630866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7CB8A5-1860-4777-8FD4-AD01BCC06B19}" type="datetimeFigureOut">
              <a:rPr lang="en-IN" smtClean="0"/>
              <a:t>29-04-2021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3252834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7CB8A5-1860-4777-8FD4-AD01BCC06B19}" type="datetimeFigureOut">
              <a:rPr lang="en-IN" smtClean="0"/>
              <a:t>29-04-2021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15435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7CB8A5-1860-4777-8FD4-AD01BCC06B19}" type="datetimeFigureOut">
              <a:rPr lang="en-IN" smtClean="0"/>
              <a:t>29-04-2021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94873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7CB8A5-1860-4777-8FD4-AD01BCC06B19}" type="datetimeFigureOut">
              <a:rPr lang="en-IN" smtClean="0"/>
              <a:t>29-04-2021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2794229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7CB8A5-1860-4777-8FD4-AD01BCC06B19}" type="datetimeFigureOut">
              <a:rPr lang="en-IN" smtClean="0"/>
              <a:t>29-04-2021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3732281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7CB8A5-1860-4777-8FD4-AD01BCC06B19}" type="datetimeFigureOut">
              <a:rPr lang="en-IN" smtClean="0"/>
              <a:t>29-04-2021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214533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7CB8A5-1860-4777-8FD4-AD01BCC06B19}" type="datetimeFigureOut">
              <a:rPr lang="en-IN" smtClean="0"/>
              <a:t>29-04-2021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303027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7CB8A5-1860-4777-8FD4-AD01BCC06B19}" type="datetimeFigureOut">
              <a:rPr lang="en-IN" smtClean="0"/>
              <a:t>29-04-2021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2881691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7CB8A5-1860-4777-8FD4-AD01BCC06B19}" type="datetimeFigureOut">
              <a:rPr lang="en-IN" smtClean="0"/>
              <a:t>29-04-2021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4176031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7CB8A5-1860-4777-8FD4-AD01BCC06B19}" type="datetimeFigureOut">
              <a:rPr lang="en-IN" smtClean="0"/>
              <a:t>29-04-2021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3B40CB-25D3-43C9-AD58-76711D086DB1}" type="slidenum">
              <a:rPr lang="en-IN" smtClean="0"/>
              <a:t>‹#›</a:t>
            </a:fld>
            <a:endParaRPr lang="en-IN"/>
          </a:p>
        </p:txBody>
      </p:sp>
    </p:spTree>
    <p:extLst>
      <p:ext uri="{BB962C8B-B14F-4D97-AF65-F5344CB8AC3E}">
        <p14:creationId xmlns:p14="http://schemas.microsoft.com/office/powerpoint/2010/main" val="74483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E7CB8A5-1860-4777-8FD4-AD01BCC06B19}" type="datetimeFigureOut">
              <a:rPr lang="en-IN" smtClean="0"/>
              <a:t>29-04-2021</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13B40CB-25D3-43C9-AD58-76711D086DB1}" type="slidenum">
              <a:rPr lang="en-IN" smtClean="0"/>
              <a:t>‹#›</a:t>
            </a:fld>
            <a:endParaRPr lang="en-IN"/>
          </a:p>
        </p:txBody>
      </p:sp>
    </p:spTree>
    <p:extLst>
      <p:ext uri="{BB962C8B-B14F-4D97-AF65-F5344CB8AC3E}">
        <p14:creationId xmlns:p14="http://schemas.microsoft.com/office/powerpoint/2010/main" val="2201961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realpython.com/k-means-clustering-python/" TargetMode="External"/><Relationship Id="rId2" Type="http://schemas.openxmlformats.org/officeDocument/2006/relationships/hyperlink" Target="https://www.nrcs.usda.gov/Internet/FSE_DOCUMENTS/nrcs142p2_053280.pdf" TargetMode="External"/><Relationship Id="rId1" Type="http://schemas.openxmlformats.org/officeDocument/2006/relationships/slideLayout" Target="../slideLayouts/slideLayout2.xml"/><Relationship Id="rId4" Type="http://schemas.openxmlformats.org/officeDocument/2006/relationships/hyperlink" Target="https://appinventor.mit.edu/explore/ai2/tutorial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830427"/>
            <a:ext cx="7391400" cy="1447799"/>
          </a:xfrm>
        </p:spPr>
        <p:txBody>
          <a:bodyPr>
            <a:noAutofit/>
          </a:bodyPr>
          <a:lstStyle/>
          <a:p>
            <a:pPr algn="ctr"/>
            <a:r>
              <a:rPr lang="en-US" sz="2400" b="1" u="sng" dirty="0">
                <a:solidFill>
                  <a:srgbClr val="0070C0"/>
                </a:solidFill>
                <a:latin typeface="Cambria" panose="02040503050406030204" pitchFamily="18" charset="0"/>
                <a:ea typeface="Cambria" panose="02040503050406030204" pitchFamily="18" charset="0"/>
                <a:cs typeface="Times New Roman" panose="02020603050405020304" pitchFamily="18" charset="0"/>
              </a:rPr>
              <a:t>B.Tech Project Final Evaluation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400" dirty="0">
                <a:latin typeface="Cambria" panose="02040503050406030204" pitchFamily="18" charset="0"/>
                <a:ea typeface="Cambria" panose="02040503050406030204" pitchFamily="18" charset="0"/>
                <a:cs typeface="Times New Roman" panose="02020603050405020304" pitchFamily="18" charset="0"/>
              </a:rPr>
              <a:t> </a:t>
            </a:r>
            <a:br>
              <a:rPr lang="en-US" sz="2400" b="1" dirty="0">
                <a:latin typeface="Cambria" panose="02040503050406030204" pitchFamily="18" charset="0"/>
                <a:ea typeface="Cambria" panose="02040503050406030204" pitchFamily="18" charset="0"/>
                <a:cs typeface="Times New Roman" panose="02020603050405020304" pitchFamily="18" charset="0"/>
              </a:rPr>
            </a:br>
            <a:r>
              <a:rPr lang="en-US" sz="2800" b="1" dirty="0">
                <a:solidFill>
                  <a:schemeClr val="tx1"/>
                </a:solidFill>
                <a:latin typeface="Cambria" panose="02040503050406030204" pitchFamily="18" charset="0"/>
                <a:ea typeface="Cambria" panose="02040503050406030204" pitchFamily="18" charset="0"/>
              </a:rPr>
              <a:t>A-IoT CUBE</a:t>
            </a:r>
            <a:br>
              <a:rPr lang="en-US" sz="2800" b="1" dirty="0">
                <a:solidFill>
                  <a:schemeClr val="tx1"/>
                </a:solidFill>
                <a:latin typeface="Cambria" panose="02040503050406030204" pitchFamily="18" charset="0"/>
                <a:ea typeface="Cambria" panose="02040503050406030204" pitchFamily="18" charset="0"/>
              </a:rPr>
            </a:br>
            <a:r>
              <a:rPr lang="en-US" sz="2800" b="1" dirty="0">
                <a:solidFill>
                  <a:schemeClr val="tx1"/>
                </a:solidFill>
                <a:latin typeface="Cambria" panose="02040503050406030204" pitchFamily="18" charset="0"/>
                <a:ea typeface="Cambria" panose="02040503050406030204" pitchFamily="18" charset="0"/>
              </a:rPr>
              <a:t>Smart farm soil monitoring using IoT</a:t>
            </a:r>
            <a:br>
              <a:rPr lang="en-US" sz="1800" u="sng" dirty="0"/>
            </a:br>
            <a:endParaRPr lang="en-US" sz="24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
          </p:nvPr>
        </p:nvSpPr>
        <p:spPr>
          <a:xfrm>
            <a:off x="2095500" y="1966857"/>
            <a:ext cx="8001000" cy="4572000"/>
          </a:xfrm>
        </p:spPr>
        <p:txBody>
          <a:bodyPr>
            <a:normAutofit lnSpcReduction="10000"/>
          </a:bodyPr>
          <a:lstStyle/>
          <a:p>
            <a:pPr algn="ctr"/>
            <a:r>
              <a:rPr lang="en-US" sz="2000" b="1" i="1" dirty="0">
                <a:latin typeface="Cambria" panose="02040503050406030204" pitchFamily="18" charset="0"/>
                <a:ea typeface="Cambria" panose="02040503050406030204" pitchFamily="18" charset="0"/>
                <a:cs typeface="Times New Roman" panose="02020603050405020304" pitchFamily="18" charset="0"/>
              </a:rPr>
              <a:t>  by</a:t>
            </a:r>
          </a:p>
          <a:p>
            <a:pPr algn="ctr"/>
            <a:r>
              <a:rPr lang="en-US" sz="1600" b="1" dirty="0">
                <a:latin typeface="Cambria" panose="02040503050406030204" pitchFamily="18" charset="0"/>
                <a:ea typeface="Cambria" panose="02040503050406030204" pitchFamily="18" charset="0"/>
                <a:cs typeface="Times New Roman" panose="02020603050405020304" pitchFamily="18" charset="0"/>
              </a:rPr>
              <a:t>Animesh Jha			    BT17MEC012</a:t>
            </a:r>
          </a:p>
          <a:p>
            <a:pPr algn="ctr"/>
            <a:r>
              <a:rPr lang="en-US" sz="1600" b="1" dirty="0">
                <a:latin typeface="Cambria" panose="02040503050406030204" pitchFamily="18" charset="0"/>
                <a:ea typeface="Cambria" panose="02040503050406030204" pitchFamily="18" charset="0"/>
                <a:cs typeface="Times New Roman" panose="02020603050405020304" pitchFamily="18" charset="0"/>
              </a:rPr>
              <a:t>Dhananshu Gupta		    BT17MEC031</a:t>
            </a:r>
          </a:p>
          <a:p>
            <a:pPr algn="ctr"/>
            <a:r>
              <a:rPr lang="en-US" sz="1600" b="1" dirty="0">
                <a:latin typeface="Cambria" panose="02040503050406030204" pitchFamily="18" charset="0"/>
                <a:ea typeface="Cambria" panose="02040503050406030204" pitchFamily="18" charset="0"/>
                <a:cs typeface="Times New Roman" panose="02020603050405020304" pitchFamily="18" charset="0"/>
              </a:rPr>
              <a:t>Harshal Wadekar		    BT17MEC040</a:t>
            </a:r>
          </a:p>
          <a:p>
            <a:pPr algn="ctr"/>
            <a:r>
              <a:rPr lang="en-US" sz="1600" b="1" dirty="0">
                <a:latin typeface="Cambria" panose="02040503050406030204" pitchFamily="18" charset="0"/>
                <a:ea typeface="Cambria" panose="02040503050406030204" pitchFamily="18" charset="0"/>
                <a:cs typeface="Times New Roman" panose="02020603050405020304" pitchFamily="18" charset="0"/>
              </a:rPr>
              <a:t>D. Vivek Vardhan                    BT17MEC034</a:t>
            </a:r>
          </a:p>
          <a:p>
            <a:pPr algn="ctr"/>
            <a:endParaRPr lang="en-US" sz="1500" b="1" i="1" dirty="0">
              <a:latin typeface="Cambria" panose="02040503050406030204" pitchFamily="18" charset="0"/>
              <a:ea typeface="Cambria" panose="02040503050406030204" pitchFamily="18" charset="0"/>
              <a:cs typeface="Times New Roman" panose="02020603050405020304" pitchFamily="18" charset="0"/>
            </a:endParaRPr>
          </a:p>
          <a:p>
            <a:pPr algn="ctr"/>
            <a:r>
              <a:rPr lang="en-US" sz="1500" b="1" i="1" dirty="0">
                <a:latin typeface="Cambria" panose="02040503050406030204" pitchFamily="18" charset="0"/>
                <a:ea typeface="Cambria" panose="02040503050406030204" pitchFamily="18" charset="0"/>
                <a:cs typeface="Times New Roman" panose="02020603050405020304" pitchFamily="18" charset="0"/>
              </a:rPr>
              <a:t>  Under the supervision of</a:t>
            </a:r>
          </a:p>
          <a:p>
            <a:pPr algn="ctr"/>
            <a:r>
              <a:rPr lang="en-US" sz="2000" b="1" dirty="0">
                <a:latin typeface="Cambria" panose="02040503050406030204" pitchFamily="18" charset="0"/>
                <a:ea typeface="Cambria" panose="02040503050406030204" pitchFamily="18" charset="0"/>
                <a:cs typeface="Times New Roman" panose="02020603050405020304" pitchFamily="18" charset="0"/>
              </a:rPr>
              <a:t> Dr. SHITAL CHIDDARWAR</a:t>
            </a:r>
            <a:endParaRPr lang="en-US"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algn="ctr"/>
            <a:endParaRPr lang="en-US" sz="2000" b="1" dirty="0">
              <a:latin typeface="Cambria" panose="02040503050406030204" pitchFamily="18" charset="0"/>
              <a:ea typeface="Cambria" panose="02040503050406030204" pitchFamily="18" charset="0"/>
              <a:cs typeface="Times New Roman" panose="02020603050405020304" pitchFamily="18" charset="0"/>
            </a:endParaRPr>
          </a:p>
          <a:p>
            <a:pPr algn="ctr"/>
            <a:endParaRPr lang="en-US" sz="2000" b="1" dirty="0">
              <a:latin typeface="Cambria" panose="02040503050406030204" pitchFamily="18" charset="0"/>
              <a:ea typeface="Cambria" panose="02040503050406030204" pitchFamily="18" charset="0"/>
              <a:cs typeface="Times New Roman" panose="02020603050405020304" pitchFamily="18" charset="0"/>
            </a:endParaRPr>
          </a:p>
          <a:p>
            <a:pPr algn="ctr"/>
            <a:r>
              <a:rPr lang="en-US" sz="2000" b="1" dirty="0">
                <a:latin typeface="Cambria" panose="02040503050406030204" pitchFamily="18" charset="0"/>
                <a:ea typeface="Cambria" panose="02040503050406030204" pitchFamily="18" charset="0"/>
                <a:cs typeface="Times New Roman" panose="02020603050405020304" pitchFamily="18" charset="0"/>
              </a:rPr>
              <a:t>Visvesvaraya National Institute of Technology</a:t>
            </a:r>
          </a:p>
          <a:p>
            <a:pPr algn="ctr"/>
            <a:r>
              <a:rPr lang="en-US" sz="2000" b="1" dirty="0">
                <a:latin typeface="Cambria" panose="02040503050406030204" pitchFamily="18" charset="0"/>
                <a:ea typeface="Cambria" panose="02040503050406030204" pitchFamily="18" charset="0"/>
                <a:cs typeface="Times New Roman" panose="02020603050405020304" pitchFamily="18" charset="0"/>
              </a:rPr>
              <a:t>  Nagpur</a:t>
            </a:r>
            <a:endParaRPr lang="en-US" sz="2000" b="1" dirty="0">
              <a:latin typeface="Cambria" panose="02040503050406030204" pitchFamily="18" charset="0"/>
              <a:ea typeface="Cambria" panose="02040503050406030204" pitchFamily="18" charset="0"/>
            </a:endParaRPr>
          </a:p>
        </p:txBody>
      </p:sp>
      <p:pic>
        <p:nvPicPr>
          <p:cNvPr id="1026" name="Picture 2" descr="NCOSE 2018">
            <a:extLst>
              <a:ext uri="{FF2B5EF4-FFF2-40B4-BE49-F238E27FC236}">
                <a16:creationId xmlns:a16="http://schemas.microsoft.com/office/drawing/2014/main" id="{FE471C7F-AE1E-46DF-9853-F33D1DFE0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523" y="4739385"/>
            <a:ext cx="946954" cy="9469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71CB-C170-4BCD-BE27-E087437AF305}"/>
              </a:ext>
            </a:extLst>
          </p:cNvPr>
          <p:cNvSpPr>
            <a:spLocks noGrp="1"/>
          </p:cNvSpPr>
          <p:nvPr>
            <p:ph type="title"/>
          </p:nvPr>
        </p:nvSpPr>
        <p:spPr>
          <a:xfrm>
            <a:off x="2523330" y="297121"/>
            <a:ext cx="7145339" cy="600074"/>
          </a:xfrm>
        </p:spPr>
        <p:txBody>
          <a:bodyPr>
            <a:normAutofit/>
          </a:bodyPr>
          <a:lstStyle/>
          <a:p>
            <a:r>
              <a:rPr lang="en-IN" sz="2800" b="1" dirty="0"/>
              <a:t>Output from Thing Speak</a:t>
            </a:r>
          </a:p>
        </p:txBody>
      </p:sp>
      <p:pic>
        <p:nvPicPr>
          <p:cNvPr id="23" name="Picture 22">
            <a:extLst>
              <a:ext uri="{FF2B5EF4-FFF2-40B4-BE49-F238E27FC236}">
                <a16:creationId xmlns:a16="http://schemas.microsoft.com/office/drawing/2014/main" id="{AFBF7575-892B-4909-B08E-47765F7DF481}"/>
              </a:ext>
            </a:extLst>
          </p:cNvPr>
          <p:cNvPicPr>
            <a:picLocks noChangeAspect="1"/>
          </p:cNvPicPr>
          <p:nvPr/>
        </p:nvPicPr>
        <p:blipFill rotWithShape="1">
          <a:blip r:embed="rId2">
            <a:extLst>
              <a:ext uri="{28A0092B-C50C-407E-A947-70E740481C1C}">
                <a14:useLocalDpi xmlns:a14="http://schemas.microsoft.com/office/drawing/2010/main" val="0"/>
              </a:ext>
            </a:extLst>
          </a:blip>
          <a:srcRect l="9777"/>
          <a:stretch/>
        </p:blipFill>
        <p:spPr>
          <a:xfrm>
            <a:off x="2393158" y="1197235"/>
            <a:ext cx="4373396" cy="5063607"/>
          </a:xfrm>
          <a:prstGeom prst="rect">
            <a:avLst/>
          </a:prstGeom>
        </p:spPr>
      </p:pic>
      <p:pic>
        <p:nvPicPr>
          <p:cNvPr id="27" name="Picture 26">
            <a:extLst>
              <a:ext uri="{FF2B5EF4-FFF2-40B4-BE49-F238E27FC236}">
                <a16:creationId xmlns:a16="http://schemas.microsoft.com/office/drawing/2014/main" id="{183FDD6A-A545-40EB-A346-64A48D1A0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145" y="1002308"/>
            <a:ext cx="3690135" cy="2562583"/>
          </a:xfrm>
          <a:prstGeom prst="rect">
            <a:avLst/>
          </a:prstGeom>
        </p:spPr>
      </p:pic>
      <p:pic>
        <p:nvPicPr>
          <p:cNvPr id="29" name="Picture 28">
            <a:extLst>
              <a:ext uri="{FF2B5EF4-FFF2-40B4-BE49-F238E27FC236}">
                <a16:creationId xmlns:a16="http://schemas.microsoft.com/office/drawing/2014/main" id="{9CC5755A-C049-432B-B2B0-D7F64F605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2145" y="3564891"/>
            <a:ext cx="3534268" cy="2695951"/>
          </a:xfrm>
          <a:prstGeom prst="rect">
            <a:avLst/>
          </a:prstGeom>
        </p:spPr>
      </p:pic>
    </p:spTree>
    <p:extLst>
      <p:ext uri="{BB962C8B-B14F-4D97-AF65-F5344CB8AC3E}">
        <p14:creationId xmlns:p14="http://schemas.microsoft.com/office/powerpoint/2010/main" val="267030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CB572D-9745-4CA4-8118-76DB8B1C189C}"/>
              </a:ext>
            </a:extLst>
          </p:cNvPr>
          <p:cNvPicPr>
            <a:picLocks noChangeAspect="1"/>
          </p:cNvPicPr>
          <p:nvPr/>
        </p:nvPicPr>
        <p:blipFill>
          <a:blip r:embed="rId2"/>
          <a:stretch>
            <a:fillRect/>
          </a:stretch>
        </p:blipFill>
        <p:spPr>
          <a:xfrm>
            <a:off x="4739948" y="3296352"/>
            <a:ext cx="3571195" cy="303780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7C55D34-70FE-465E-B893-B83FE383FC48}"/>
              </a:ext>
            </a:extLst>
          </p:cNvPr>
          <p:cNvPicPr>
            <a:picLocks noChangeAspect="1"/>
          </p:cNvPicPr>
          <p:nvPr/>
        </p:nvPicPr>
        <p:blipFill>
          <a:blip r:embed="rId3"/>
          <a:stretch>
            <a:fillRect/>
          </a:stretch>
        </p:blipFill>
        <p:spPr>
          <a:xfrm>
            <a:off x="1548559" y="1266272"/>
            <a:ext cx="3667253" cy="3119519"/>
          </a:xfrm>
          <a:prstGeom prst="rect">
            <a:avLst/>
          </a:prstGeom>
          <a:ln>
            <a:noFill/>
          </a:ln>
          <a:effectLst>
            <a:outerShdw blurRad="292100" dist="139700" dir="2700000" algn="tl" rotWithShape="0">
              <a:srgbClr val="333333">
                <a:alpha val="65000"/>
              </a:srgbClr>
            </a:outerShdw>
          </a:effectLst>
        </p:spPr>
      </p:pic>
      <p:sp>
        <p:nvSpPr>
          <p:cNvPr id="7" name="Content Placeholder 6">
            <a:extLst>
              <a:ext uri="{FF2B5EF4-FFF2-40B4-BE49-F238E27FC236}">
                <a16:creationId xmlns:a16="http://schemas.microsoft.com/office/drawing/2014/main" id="{03265D94-080C-487B-B362-ACA4A444DA5C}"/>
              </a:ext>
            </a:extLst>
          </p:cNvPr>
          <p:cNvSpPr>
            <a:spLocks noGrp="1"/>
          </p:cNvSpPr>
          <p:nvPr>
            <p:ph idx="1"/>
          </p:nvPr>
        </p:nvSpPr>
        <p:spPr>
          <a:xfrm>
            <a:off x="1548559" y="211913"/>
            <a:ext cx="10018713" cy="1054359"/>
          </a:xfrm>
        </p:spPr>
        <p:txBody>
          <a:bodyPr>
            <a:normAutofit/>
          </a:bodyPr>
          <a:lstStyle/>
          <a:p>
            <a:pPr marL="0" indent="0">
              <a:buNone/>
            </a:pPr>
            <a:r>
              <a:rPr lang="en-IN" sz="4000" b="1" u="sng" dirty="0">
                <a:latin typeface="+mj-lt"/>
              </a:rPr>
              <a:t>CAD Model of the Cube:</a:t>
            </a:r>
          </a:p>
        </p:txBody>
      </p:sp>
      <p:pic>
        <p:nvPicPr>
          <p:cNvPr id="6" name="Picture 5">
            <a:extLst>
              <a:ext uri="{FF2B5EF4-FFF2-40B4-BE49-F238E27FC236}">
                <a16:creationId xmlns:a16="http://schemas.microsoft.com/office/drawing/2014/main" id="{86A49083-97A6-4B52-A1B2-84F29FA941E2}"/>
              </a:ext>
            </a:extLst>
          </p:cNvPr>
          <p:cNvPicPr>
            <a:picLocks noChangeAspect="1"/>
          </p:cNvPicPr>
          <p:nvPr/>
        </p:nvPicPr>
        <p:blipFill rotWithShape="1">
          <a:blip r:embed="rId4"/>
          <a:srcRect t="2965" r="8941"/>
          <a:stretch/>
        </p:blipFill>
        <p:spPr>
          <a:xfrm>
            <a:off x="8018229" y="1266272"/>
            <a:ext cx="3688221" cy="3037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9289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99B42-7B30-4F7C-A3D0-FE807AADC2FF}"/>
              </a:ext>
            </a:extLst>
          </p:cNvPr>
          <p:cNvPicPr>
            <a:picLocks noChangeAspect="1"/>
          </p:cNvPicPr>
          <p:nvPr/>
        </p:nvPicPr>
        <p:blipFill rotWithShape="1">
          <a:blip r:embed="rId2">
            <a:extLst>
              <a:ext uri="{28A0092B-C50C-407E-A947-70E740481C1C}">
                <a14:useLocalDpi xmlns:a14="http://schemas.microsoft.com/office/drawing/2010/main" val="0"/>
              </a:ext>
            </a:extLst>
          </a:blip>
          <a:srcRect l="6996" r="24183"/>
          <a:stretch/>
        </p:blipFill>
        <p:spPr>
          <a:xfrm>
            <a:off x="1539550" y="991911"/>
            <a:ext cx="3349690" cy="487417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6BCB8F05-13C0-4236-8B6B-B5B6639AE2F7}"/>
              </a:ext>
            </a:extLst>
          </p:cNvPr>
          <p:cNvPicPr>
            <a:picLocks noChangeAspect="1"/>
          </p:cNvPicPr>
          <p:nvPr/>
        </p:nvPicPr>
        <p:blipFill rotWithShape="1">
          <a:blip r:embed="rId3">
            <a:extLst>
              <a:ext uri="{28A0092B-C50C-407E-A947-70E740481C1C}">
                <a14:useLocalDpi xmlns:a14="http://schemas.microsoft.com/office/drawing/2010/main" val="0"/>
              </a:ext>
            </a:extLst>
          </a:blip>
          <a:srcRect r="13175"/>
          <a:stretch/>
        </p:blipFill>
        <p:spPr>
          <a:xfrm>
            <a:off x="4660666" y="462177"/>
            <a:ext cx="7330697" cy="59336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0622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6A69D2-0DFB-4B33-817B-DF2677723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329" y="1084099"/>
            <a:ext cx="3517349" cy="468979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A989840-D2AD-4058-BD11-59B907D64622}"/>
              </a:ext>
            </a:extLst>
          </p:cNvPr>
          <p:cNvPicPr>
            <a:picLocks noChangeAspect="1"/>
          </p:cNvPicPr>
          <p:nvPr/>
        </p:nvPicPr>
        <p:blipFill rotWithShape="1">
          <a:blip r:embed="rId3">
            <a:extLst>
              <a:ext uri="{28A0092B-C50C-407E-A947-70E740481C1C}">
                <a14:useLocalDpi xmlns:a14="http://schemas.microsoft.com/office/drawing/2010/main" val="0"/>
              </a:ext>
            </a:extLst>
          </a:blip>
          <a:srcRect t="9176" r="10014"/>
          <a:stretch/>
        </p:blipFill>
        <p:spPr>
          <a:xfrm rot="5400000">
            <a:off x="2390290" y="1134543"/>
            <a:ext cx="3409948" cy="458891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1C06DA3-2718-4FCF-A234-6015E877EECE}"/>
              </a:ext>
            </a:extLst>
          </p:cNvPr>
          <p:cNvSpPr txBox="1"/>
          <p:nvPr/>
        </p:nvSpPr>
        <p:spPr>
          <a:xfrm>
            <a:off x="1800808" y="1084099"/>
            <a:ext cx="5589037" cy="461665"/>
          </a:xfrm>
          <a:prstGeom prst="rect">
            <a:avLst/>
          </a:prstGeom>
          <a:noFill/>
        </p:spPr>
        <p:txBody>
          <a:bodyPr wrap="square" rtlCol="0">
            <a:spAutoFit/>
          </a:bodyPr>
          <a:lstStyle/>
          <a:p>
            <a:r>
              <a:rPr lang="en-IN" sz="2400" u="sng" dirty="0"/>
              <a:t>Soil Moisture Sensor in dry condition </a:t>
            </a:r>
          </a:p>
        </p:txBody>
      </p:sp>
      <p:sp>
        <p:nvSpPr>
          <p:cNvPr id="9" name="Oval 8">
            <a:extLst>
              <a:ext uri="{FF2B5EF4-FFF2-40B4-BE49-F238E27FC236}">
                <a16:creationId xmlns:a16="http://schemas.microsoft.com/office/drawing/2014/main" id="{9980D0BF-C306-4525-8E6A-13B91A0498C1}"/>
              </a:ext>
            </a:extLst>
          </p:cNvPr>
          <p:cNvSpPr/>
          <p:nvPr/>
        </p:nvSpPr>
        <p:spPr>
          <a:xfrm>
            <a:off x="4095264" y="3531637"/>
            <a:ext cx="1520890" cy="100304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9F33E975-8754-45FA-A1D0-E1B9A65B8124}"/>
              </a:ext>
            </a:extLst>
          </p:cNvPr>
          <p:cNvSpPr/>
          <p:nvPr/>
        </p:nvSpPr>
        <p:spPr>
          <a:xfrm>
            <a:off x="9264423" y="3918857"/>
            <a:ext cx="1520890" cy="61582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EE0DA104-EEAE-43B7-B8CD-7193A548DFBF}"/>
              </a:ext>
            </a:extLst>
          </p:cNvPr>
          <p:cNvSpPr/>
          <p:nvPr/>
        </p:nvSpPr>
        <p:spPr>
          <a:xfrm>
            <a:off x="6714833" y="3181739"/>
            <a:ext cx="970383" cy="24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B2B3600-3D30-49D5-B057-6BAECE78A74B}"/>
              </a:ext>
            </a:extLst>
          </p:cNvPr>
          <p:cNvSpPr txBox="1"/>
          <p:nvPr/>
        </p:nvSpPr>
        <p:spPr>
          <a:xfrm>
            <a:off x="1799350" y="413595"/>
            <a:ext cx="6327613" cy="707886"/>
          </a:xfrm>
          <a:prstGeom prst="rect">
            <a:avLst/>
          </a:prstGeom>
          <a:noFill/>
        </p:spPr>
        <p:txBody>
          <a:bodyPr wrap="square" rtlCol="0">
            <a:spAutoFit/>
          </a:bodyPr>
          <a:lstStyle/>
          <a:p>
            <a:r>
              <a:rPr lang="en-IN" sz="4000" b="1" u="sng" dirty="0">
                <a:latin typeface="+mj-lt"/>
              </a:rPr>
              <a:t>Model Run</a:t>
            </a:r>
            <a:r>
              <a:rPr lang="en-IN" sz="4000" b="1" dirty="0">
                <a:latin typeface="+mj-lt"/>
              </a:rPr>
              <a:t> </a:t>
            </a:r>
            <a:r>
              <a:rPr lang="en-IN" b="1" dirty="0"/>
              <a:t>at 8:06 pm on 18-03-2021</a:t>
            </a:r>
          </a:p>
        </p:txBody>
      </p:sp>
    </p:spTree>
    <p:extLst>
      <p:ext uri="{BB962C8B-B14F-4D97-AF65-F5344CB8AC3E}">
        <p14:creationId xmlns:p14="http://schemas.microsoft.com/office/powerpoint/2010/main" val="517835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6A054-A089-4F38-9108-3C7D7F532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513" y="1184856"/>
            <a:ext cx="3366213" cy="448828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9D1F158-CF11-4629-8EB9-84C33327376D}"/>
              </a:ext>
            </a:extLst>
          </p:cNvPr>
          <p:cNvPicPr>
            <a:picLocks noChangeAspect="1"/>
          </p:cNvPicPr>
          <p:nvPr/>
        </p:nvPicPr>
        <p:blipFill rotWithShape="1">
          <a:blip r:embed="rId3">
            <a:extLst>
              <a:ext uri="{28A0092B-C50C-407E-A947-70E740481C1C}">
                <a14:useLocalDpi xmlns:a14="http://schemas.microsoft.com/office/drawing/2010/main" val="0"/>
              </a:ext>
            </a:extLst>
          </a:blip>
          <a:srcRect l="10487" t="6216" r="13478"/>
          <a:stretch/>
        </p:blipFill>
        <p:spPr>
          <a:xfrm>
            <a:off x="6150279" y="1184856"/>
            <a:ext cx="2761860" cy="4542064"/>
          </a:xfrm>
          <a:prstGeom prst="rect">
            <a:avLst/>
          </a:prstGeom>
          <a:ln>
            <a:no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26D487D5-1230-43B1-8D30-38EB84AC20AD}"/>
              </a:ext>
            </a:extLst>
          </p:cNvPr>
          <p:cNvSpPr/>
          <p:nvPr/>
        </p:nvSpPr>
        <p:spPr>
          <a:xfrm>
            <a:off x="5071340" y="3305367"/>
            <a:ext cx="970383" cy="24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41FA478-88BB-4ADE-9C0B-7360D67586D1}"/>
              </a:ext>
            </a:extLst>
          </p:cNvPr>
          <p:cNvSpPr/>
          <p:nvPr/>
        </p:nvSpPr>
        <p:spPr>
          <a:xfrm>
            <a:off x="7053068" y="4618655"/>
            <a:ext cx="1520890" cy="61582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68D991BE-F6E7-4F0E-9489-F85B8DAF10DD}"/>
              </a:ext>
            </a:extLst>
          </p:cNvPr>
          <p:cNvPicPr>
            <a:picLocks noChangeAspect="1"/>
          </p:cNvPicPr>
          <p:nvPr/>
        </p:nvPicPr>
        <p:blipFill rotWithShape="1">
          <a:blip r:embed="rId4">
            <a:extLst>
              <a:ext uri="{28A0092B-C50C-407E-A947-70E740481C1C}">
                <a14:useLocalDpi xmlns:a14="http://schemas.microsoft.com/office/drawing/2010/main" val="0"/>
              </a:ext>
            </a:extLst>
          </a:blip>
          <a:srcRect l="7260" t="17405" r="26675"/>
          <a:stretch/>
        </p:blipFill>
        <p:spPr>
          <a:xfrm>
            <a:off x="9111895" y="1177856"/>
            <a:ext cx="2761860" cy="4603936"/>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1229198-E7A2-442E-B74E-37F48AEE58C7}"/>
              </a:ext>
            </a:extLst>
          </p:cNvPr>
          <p:cNvSpPr txBox="1"/>
          <p:nvPr/>
        </p:nvSpPr>
        <p:spPr>
          <a:xfrm>
            <a:off x="1462513" y="407138"/>
            <a:ext cx="3918857" cy="646331"/>
          </a:xfrm>
          <a:prstGeom prst="rect">
            <a:avLst/>
          </a:prstGeom>
          <a:noFill/>
        </p:spPr>
        <p:txBody>
          <a:bodyPr wrap="square" rtlCol="0">
            <a:spAutoFit/>
          </a:bodyPr>
          <a:lstStyle/>
          <a:p>
            <a:r>
              <a:rPr lang="en-IN" dirty="0"/>
              <a:t>After inserting the sensor into an excessively high moisture soil mixture</a:t>
            </a:r>
          </a:p>
        </p:txBody>
      </p:sp>
      <p:sp>
        <p:nvSpPr>
          <p:cNvPr id="11" name="TextBox 10">
            <a:extLst>
              <a:ext uri="{FF2B5EF4-FFF2-40B4-BE49-F238E27FC236}">
                <a16:creationId xmlns:a16="http://schemas.microsoft.com/office/drawing/2014/main" id="{7E3B9A35-8903-4B86-B23F-48938D7A35DA}"/>
              </a:ext>
            </a:extLst>
          </p:cNvPr>
          <p:cNvSpPr txBox="1"/>
          <p:nvPr/>
        </p:nvSpPr>
        <p:spPr>
          <a:xfrm>
            <a:off x="6150279" y="407140"/>
            <a:ext cx="2514430" cy="646331"/>
          </a:xfrm>
          <a:prstGeom prst="rect">
            <a:avLst/>
          </a:prstGeom>
          <a:noFill/>
        </p:spPr>
        <p:txBody>
          <a:bodyPr wrap="square" rtlCol="0">
            <a:spAutoFit/>
          </a:bodyPr>
          <a:lstStyle/>
          <a:p>
            <a:r>
              <a:rPr lang="en-IN" dirty="0"/>
              <a:t>Real-time Digital Readings from the App</a:t>
            </a:r>
          </a:p>
        </p:txBody>
      </p:sp>
      <p:sp>
        <p:nvSpPr>
          <p:cNvPr id="12" name="TextBox 11">
            <a:extLst>
              <a:ext uri="{FF2B5EF4-FFF2-40B4-BE49-F238E27FC236}">
                <a16:creationId xmlns:a16="http://schemas.microsoft.com/office/drawing/2014/main" id="{21586FC6-8C16-442A-B3EA-4988641A592F}"/>
              </a:ext>
            </a:extLst>
          </p:cNvPr>
          <p:cNvSpPr txBox="1"/>
          <p:nvPr/>
        </p:nvSpPr>
        <p:spPr>
          <a:xfrm>
            <a:off x="9003670" y="407139"/>
            <a:ext cx="2180304" cy="646331"/>
          </a:xfrm>
          <a:prstGeom prst="rect">
            <a:avLst/>
          </a:prstGeom>
          <a:noFill/>
        </p:spPr>
        <p:txBody>
          <a:bodyPr wrap="square" rtlCol="0">
            <a:spAutoFit/>
          </a:bodyPr>
          <a:lstStyle/>
          <a:p>
            <a:r>
              <a:rPr lang="en-IN" dirty="0"/>
              <a:t>Graphical Readings (Value vs Time) </a:t>
            </a:r>
          </a:p>
        </p:txBody>
      </p:sp>
    </p:spTree>
    <p:extLst>
      <p:ext uri="{BB962C8B-B14F-4D97-AF65-F5344CB8AC3E}">
        <p14:creationId xmlns:p14="http://schemas.microsoft.com/office/powerpoint/2010/main" val="2811050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A851E8-26E3-403C-8E62-6181B1C3C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293" y="1663180"/>
            <a:ext cx="7630368" cy="4292082"/>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9E637D2-2795-49A7-9185-24BAB318A0E9}"/>
              </a:ext>
            </a:extLst>
          </p:cNvPr>
          <p:cNvPicPr>
            <a:picLocks noChangeAspect="1"/>
          </p:cNvPicPr>
          <p:nvPr/>
        </p:nvPicPr>
        <p:blipFill rotWithShape="1">
          <a:blip r:embed="rId3">
            <a:extLst>
              <a:ext uri="{28A0092B-C50C-407E-A947-70E740481C1C}">
                <a14:useLocalDpi xmlns:a14="http://schemas.microsoft.com/office/drawing/2010/main" val="0"/>
              </a:ext>
            </a:extLst>
          </a:blip>
          <a:srcRect b="66937"/>
          <a:stretch/>
        </p:blipFill>
        <p:spPr>
          <a:xfrm>
            <a:off x="7410880" y="517846"/>
            <a:ext cx="3281754" cy="229066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25B1D6A-DDF8-4A0E-8A2D-A1CCCED01ECC}"/>
              </a:ext>
            </a:extLst>
          </p:cNvPr>
          <p:cNvPicPr>
            <a:picLocks noChangeAspect="1"/>
          </p:cNvPicPr>
          <p:nvPr/>
        </p:nvPicPr>
        <p:blipFill rotWithShape="1">
          <a:blip r:embed="rId4">
            <a:extLst>
              <a:ext uri="{28A0092B-C50C-407E-A947-70E740481C1C}">
                <a14:useLocalDpi xmlns:a14="http://schemas.microsoft.com/office/drawing/2010/main" val="0"/>
              </a:ext>
            </a:extLst>
          </a:blip>
          <a:srcRect l="31513" t="8981" r="16390" b="50000"/>
          <a:stretch/>
        </p:blipFill>
        <p:spPr>
          <a:xfrm>
            <a:off x="6793748" y="4403120"/>
            <a:ext cx="4934831" cy="2185557"/>
          </a:xfrm>
          <a:prstGeom prst="rect">
            <a:avLst/>
          </a:prstGeom>
          <a:ln>
            <a:noFill/>
          </a:ln>
          <a:effectLst>
            <a:outerShdw blurRad="292100" dist="139700" dir="2700000" algn="tl" rotWithShape="0">
              <a:srgbClr val="333333">
                <a:alpha val="65000"/>
              </a:srgbClr>
            </a:outerShdw>
          </a:effectLst>
        </p:spPr>
      </p:pic>
      <p:sp>
        <p:nvSpPr>
          <p:cNvPr id="7" name="Oval 6">
            <a:extLst>
              <a:ext uri="{FF2B5EF4-FFF2-40B4-BE49-F238E27FC236}">
                <a16:creationId xmlns:a16="http://schemas.microsoft.com/office/drawing/2014/main" id="{91D43D4A-4EB5-46EC-942C-78997A1E299C}"/>
              </a:ext>
            </a:extLst>
          </p:cNvPr>
          <p:cNvSpPr/>
          <p:nvPr/>
        </p:nvSpPr>
        <p:spPr>
          <a:xfrm>
            <a:off x="3896296" y="3629607"/>
            <a:ext cx="2050413" cy="61582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593BFD58-4E7E-4BEB-99B3-E6270450B248}"/>
              </a:ext>
            </a:extLst>
          </p:cNvPr>
          <p:cNvSpPr/>
          <p:nvPr/>
        </p:nvSpPr>
        <p:spPr>
          <a:xfrm>
            <a:off x="7516711" y="1828799"/>
            <a:ext cx="2383067" cy="61582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5A2E7229-822E-4B0C-97FF-DC8480D64914}"/>
              </a:ext>
            </a:extLst>
          </p:cNvPr>
          <p:cNvSpPr txBox="1"/>
          <p:nvPr/>
        </p:nvSpPr>
        <p:spPr>
          <a:xfrm>
            <a:off x="1660849" y="922618"/>
            <a:ext cx="2696547" cy="461665"/>
          </a:xfrm>
          <a:prstGeom prst="rect">
            <a:avLst/>
          </a:prstGeom>
          <a:noFill/>
        </p:spPr>
        <p:txBody>
          <a:bodyPr wrap="square" rtlCol="0">
            <a:spAutoFit/>
          </a:bodyPr>
          <a:lstStyle/>
          <a:p>
            <a:r>
              <a:rPr lang="en-IN" sz="2400" b="1" u="sng" dirty="0"/>
              <a:t>Notification Alerts</a:t>
            </a:r>
          </a:p>
        </p:txBody>
      </p:sp>
    </p:spTree>
    <p:extLst>
      <p:ext uri="{BB962C8B-B14F-4D97-AF65-F5344CB8AC3E}">
        <p14:creationId xmlns:p14="http://schemas.microsoft.com/office/powerpoint/2010/main" val="324329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CDFD9-5D15-42CD-AB61-029B3B0FF890}"/>
              </a:ext>
            </a:extLst>
          </p:cNvPr>
          <p:cNvSpPr txBox="1"/>
          <p:nvPr/>
        </p:nvSpPr>
        <p:spPr>
          <a:xfrm>
            <a:off x="2346960" y="365770"/>
            <a:ext cx="8788400" cy="954107"/>
          </a:xfrm>
          <a:prstGeom prst="rect">
            <a:avLst/>
          </a:prstGeom>
          <a:noFill/>
        </p:spPr>
        <p:txBody>
          <a:bodyPr wrap="square" rtlCol="0">
            <a:spAutoFit/>
          </a:bodyPr>
          <a:lstStyle/>
          <a:p>
            <a:pPr algn="ctr"/>
            <a:r>
              <a:rPr lang="en-IN" sz="2800" b="1" dirty="0">
                <a:latin typeface="+mj-lt"/>
              </a:rPr>
              <a:t>Radio Communication Between Master &amp; Slave Circuits using NRF24L01 Transceiver Module</a:t>
            </a:r>
          </a:p>
        </p:txBody>
      </p:sp>
      <p:grpSp>
        <p:nvGrpSpPr>
          <p:cNvPr id="20" name="Group 19">
            <a:extLst>
              <a:ext uri="{FF2B5EF4-FFF2-40B4-BE49-F238E27FC236}">
                <a16:creationId xmlns:a16="http://schemas.microsoft.com/office/drawing/2014/main" id="{8E0AC19C-8B34-4C8B-85FB-2663CF74FBC5}"/>
              </a:ext>
            </a:extLst>
          </p:cNvPr>
          <p:cNvGrpSpPr/>
          <p:nvPr/>
        </p:nvGrpSpPr>
        <p:grpSpPr>
          <a:xfrm>
            <a:off x="2184401" y="1389370"/>
            <a:ext cx="9479279" cy="5102860"/>
            <a:chOff x="1910078" y="1127761"/>
            <a:chExt cx="9479279" cy="5102860"/>
          </a:xfrm>
        </p:grpSpPr>
        <p:pic>
          <p:nvPicPr>
            <p:cNvPr id="12" name="Picture 11">
              <a:extLst>
                <a:ext uri="{FF2B5EF4-FFF2-40B4-BE49-F238E27FC236}">
                  <a16:creationId xmlns:a16="http://schemas.microsoft.com/office/drawing/2014/main" id="{B742F2B4-C21A-4AFA-AB62-CE3D5D939CF9}"/>
                </a:ext>
              </a:extLst>
            </p:cNvPr>
            <p:cNvPicPr>
              <a:picLocks noChangeAspect="1"/>
            </p:cNvPicPr>
            <p:nvPr/>
          </p:nvPicPr>
          <p:blipFill rotWithShape="1">
            <a:blip r:embed="rId2">
              <a:extLst>
                <a:ext uri="{28A0092B-C50C-407E-A947-70E740481C1C}">
                  <a14:useLocalDpi xmlns:a14="http://schemas.microsoft.com/office/drawing/2010/main" val="0"/>
                </a:ext>
              </a:extLst>
            </a:blip>
            <a:srcRect t="14801"/>
            <a:stretch/>
          </p:blipFill>
          <p:spPr>
            <a:xfrm>
              <a:off x="2524759" y="1127761"/>
              <a:ext cx="7985760" cy="5102860"/>
            </a:xfrm>
            <a:prstGeom prst="rect">
              <a:avLst/>
            </a:prstGeom>
            <a:ln>
              <a:noFill/>
            </a:ln>
            <a:effectLst>
              <a:outerShdw blurRad="292100" dist="139700" dir="2700000" algn="tl" rotWithShape="0">
                <a:srgbClr val="333333">
                  <a:alpha val="65000"/>
                </a:srgbClr>
              </a:outerShdw>
            </a:effectLst>
          </p:spPr>
        </p:pic>
        <p:sp>
          <p:nvSpPr>
            <p:cNvPr id="19" name="Arrow: Right 18">
              <a:extLst>
                <a:ext uri="{FF2B5EF4-FFF2-40B4-BE49-F238E27FC236}">
                  <a16:creationId xmlns:a16="http://schemas.microsoft.com/office/drawing/2014/main" id="{E67DE2C8-0B4E-46AC-9103-5D7A628AD3F6}"/>
                </a:ext>
              </a:extLst>
            </p:cNvPr>
            <p:cNvSpPr/>
            <p:nvPr/>
          </p:nvSpPr>
          <p:spPr>
            <a:xfrm rot="3059037">
              <a:off x="2633192" y="2668253"/>
              <a:ext cx="1214120" cy="369332"/>
            </a:xfrm>
            <a:prstGeom prst="rightArrow">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143990BD-002C-4442-A0AA-586ED8182C56}"/>
                </a:ext>
              </a:extLst>
            </p:cNvPr>
            <p:cNvSpPr/>
            <p:nvPr/>
          </p:nvSpPr>
          <p:spPr>
            <a:xfrm rot="7084902">
              <a:off x="9181343" y="2315673"/>
              <a:ext cx="1214120" cy="369332"/>
            </a:xfrm>
            <a:prstGeom prst="rightArrow">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844A4F8-D232-4528-A81D-F01059D97044}"/>
                </a:ext>
              </a:extLst>
            </p:cNvPr>
            <p:cNvSpPr txBox="1"/>
            <p:nvPr/>
          </p:nvSpPr>
          <p:spPr>
            <a:xfrm>
              <a:off x="8874759" y="1693149"/>
              <a:ext cx="251459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dirty="0"/>
                <a:t>Master Circuit (Receiver) </a:t>
              </a:r>
            </a:p>
          </p:txBody>
        </p:sp>
        <p:sp>
          <p:nvSpPr>
            <p:cNvPr id="16" name="Oval 15">
              <a:extLst>
                <a:ext uri="{FF2B5EF4-FFF2-40B4-BE49-F238E27FC236}">
                  <a16:creationId xmlns:a16="http://schemas.microsoft.com/office/drawing/2014/main" id="{19485D3A-635F-4339-B7CF-93200CACFB3A}"/>
                </a:ext>
              </a:extLst>
            </p:cNvPr>
            <p:cNvSpPr/>
            <p:nvPr/>
          </p:nvSpPr>
          <p:spPr>
            <a:xfrm>
              <a:off x="3765902" y="4395193"/>
              <a:ext cx="883920" cy="117584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a:extLst>
                <a:ext uri="{FF2B5EF4-FFF2-40B4-BE49-F238E27FC236}">
                  <a16:creationId xmlns:a16="http://schemas.microsoft.com/office/drawing/2014/main" id="{93A9501C-5DF6-42DF-B943-B2EC74EAAA78}"/>
                </a:ext>
              </a:extLst>
            </p:cNvPr>
            <p:cNvSpPr/>
            <p:nvPr/>
          </p:nvSpPr>
          <p:spPr>
            <a:xfrm rot="18864606">
              <a:off x="7446238" y="2156295"/>
              <a:ext cx="700996" cy="104303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68F2CF64-0E2D-4D66-B900-16610AE8A181}"/>
                </a:ext>
              </a:extLst>
            </p:cNvPr>
            <p:cNvSpPr txBox="1"/>
            <p:nvPr/>
          </p:nvSpPr>
          <p:spPr>
            <a:xfrm>
              <a:off x="1910078" y="2072641"/>
              <a:ext cx="273974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dirty="0"/>
                <a:t>Slave Circuit (Transmitter)</a:t>
              </a:r>
            </a:p>
          </p:txBody>
        </p:sp>
      </p:grpSp>
    </p:spTree>
    <p:extLst>
      <p:ext uri="{BB962C8B-B14F-4D97-AF65-F5344CB8AC3E}">
        <p14:creationId xmlns:p14="http://schemas.microsoft.com/office/powerpoint/2010/main" val="262712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8F93D-ABA1-438E-BDB2-FDAF0991D95E}"/>
              </a:ext>
            </a:extLst>
          </p:cNvPr>
          <p:cNvPicPr>
            <a:picLocks noChangeAspect="1"/>
          </p:cNvPicPr>
          <p:nvPr/>
        </p:nvPicPr>
        <p:blipFill rotWithShape="1">
          <a:blip r:embed="rId2">
            <a:extLst>
              <a:ext uri="{28A0092B-C50C-407E-A947-70E740481C1C}">
                <a14:useLocalDpi xmlns:a14="http://schemas.microsoft.com/office/drawing/2010/main" val="0"/>
              </a:ext>
            </a:extLst>
          </a:blip>
          <a:srcRect r="19583" b="15112"/>
          <a:stretch/>
        </p:blipFill>
        <p:spPr>
          <a:xfrm>
            <a:off x="508000" y="406400"/>
            <a:ext cx="9137085" cy="542544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5D46D939-FDAA-4DF0-AEC4-A0275B55EB93}"/>
              </a:ext>
            </a:extLst>
          </p:cNvPr>
          <p:cNvSpPr/>
          <p:nvPr/>
        </p:nvSpPr>
        <p:spPr>
          <a:xfrm>
            <a:off x="4094480" y="684213"/>
            <a:ext cx="4003040" cy="467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How the nRF24L01 Wireless Transceiver Module works with Arduino.">
            <a:extLst>
              <a:ext uri="{FF2B5EF4-FFF2-40B4-BE49-F238E27FC236}">
                <a16:creationId xmlns:a16="http://schemas.microsoft.com/office/drawing/2014/main" id="{BB14B768-DD52-4555-AA3F-A9C502F74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920" y="3517900"/>
            <a:ext cx="7315200" cy="2933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17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040F-BFD5-42CC-A627-8931D32FC465}"/>
              </a:ext>
            </a:extLst>
          </p:cNvPr>
          <p:cNvSpPr>
            <a:spLocks noGrp="1"/>
          </p:cNvSpPr>
          <p:nvPr>
            <p:ph type="title"/>
          </p:nvPr>
        </p:nvSpPr>
        <p:spPr>
          <a:xfrm>
            <a:off x="0" y="302947"/>
            <a:ext cx="12192000" cy="970670"/>
          </a:xfrm>
        </p:spPr>
        <p:txBody>
          <a:bodyPr>
            <a:normAutofit fontScale="90000"/>
          </a:bodyPr>
          <a:lstStyle/>
          <a:p>
            <a:r>
              <a:rPr lang="en-IN" dirty="0"/>
              <a:t>K mean clustering algorithm </a:t>
            </a:r>
            <a:br>
              <a:rPr lang="en-IN" dirty="0"/>
            </a:br>
            <a:r>
              <a:rPr lang="en-IN" sz="2200" dirty="0"/>
              <a:t>(Code written in Google collab )</a:t>
            </a:r>
            <a:br>
              <a:rPr lang="en-IN" dirty="0"/>
            </a:br>
            <a:endParaRPr lang="en-IN" sz="2000" dirty="0"/>
          </a:p>
        </p:txBody>
      </p:sp>
      <p:pic>
        <p:nvPicPr>
          <p:cNvPr id="5" name="Picture 4">
            <a:extLst>
              <a:ext uri="{FF2B5EF4-FFF2-40B4-BE49-F238E27FC236}">
                <a16:creationId xmlns:a16="http://schemas.microsoft.com/office/drawing/2014/main" id="{5602D7FF-D938-4DEB-837D-74F9679DF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3617"/>
            <a:ext cx="8173329" cy="5483099"/>
          </a:xfrm>
          <a:prstGeom prst="rect">
            <a:avLst/>
          </a:prstGeom>
          <a:ln>
            <a:noFill/>
          </a:ln>
          <a:effectLst>
            <a:outerShdw blurRad="292100" dist="139700" dir="2700000" algn="tl" rotWithShape="0">
              <a:srgbClr val="333333">
                <a:alpha val="65000"/>
              </a:srgbClr>
            </a:outerShdw>
          </a:effectLst>
        </p:spPr>
      </p:pic>
      <p:pic>
        <p:nvPicPr>
          <p:cNvPr id="4" name="Content Placeholder 4">
            <a:extLst>
              <a:ext uri="{FF2B5EF4-FFF2-40B4-BE49-F238E27FC236}">
                <a16:creationId xmlns:a16="http://schemas.microsoft.com/office/drawing/2014/main" id="{455005E4-64B8-4667-A89E-1C9087FBAC9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416"/>
          <a:stretch/>
        </p:blipFill>
        <p:spPr>
          <a:xfrm>
            <a:off x="5998023" y="1273617"/>
            <a:ext cx="6193977" cy="54830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5019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FE4AFAA4-5D5D-460D-880F-20F7888BE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737" y="295526"/>
            <a:ext cx="7898860" cy="300539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4638A9B-3097-4436-8ECF-19D18BC87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931" y="3557083"/>
            <a:ext cx="4656175" cy="3005391"/>
          </a:xfrm>
          <a:prstGeom prst="rect">
            <a:avLst/>
          </a:prstGeom>
          <a:ln>
            <a:noFill/>
          </a:ln>
          <a:effectLst>
            <a:outerShdw blurRad="292100" dist="139700" dir="2700000" algn="tl" rotWithShape="0">
              <a:srgbClr val="333333">
                <a:alpha val="65000"/>
              </a:srgbClr>
            </a:outerShdw>
          </a:effectLst>
        </p:spPr>
      </p:pic>
      <p:pic>
        <p:nvPicPr>
          <p:cNvPr id="4" name="Content Placeholder 8">
            <a:extLst>
              <a:ext uri="{FF2B5EF4-FFF2-40B4-BE49-F238E27FC236}">
                <a16:creationId xmlns:a16="http://schemas.microsoft.com/office/drawing/2014/main" id="{34891A80-5DDD-4815-9EC6-F5ADB66CDC2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60165" y="3557083"/>
            <a:ext cx="4565914" cy="3005391"/>
          </a:xfrm>
        </p:spPr>
      </p:pic>
    </p:spTree>
    <p:extLst>
      <p:ext uri="{BB962C8B-B14F-4D97-AF65-F5344CB8AC3E}">
        <p14:creationId xmlns:p14="http://schemas.microsoft.com/office/powerpoint/2010/main" val="138633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67FC77-9EE1-4A1F-A740-277952314088}"/>
              </a:ext>
            </a:extLst>
          </p:cNvPr>
          <p:cNvSpPr>
            <a:spLocks noGrp="1"/>
          </p:cNvSpPr>
          <p:nvPr>
            <p:ph idx="1"/>
          </p:nvPr>
        </p:nvSpPr>
        <p:spPr>
          <a:xfrm>
            <a:off x="1757779" y="2398623"/>
            <a:ext cx="6356411" cy="4311303"/>
          </a:xfrm>
        </p:spPr>
        <p:txBody>
          <a:bodyPr>
            <a:normAutofit fontScale="92500" lnSpcReduction="20000"/>
          </a:bodyPr>
          <a:lstStyle/>
          <a:p>
            <a:r>
              <a:rPr lang="en-US" sz="2000" dirty="0">
                <a:latin typeface="Cambria" panose="02040503050406030204" pitchFamily="18" charset="0"/>
                <a:ea typeface="Cambria" panose="02040503050406030204" pitchFamily="18" charset="0"/>
              </a:rPr>
              <a:t>Real time data collection of various soil characteristics using sensors with the help of Arduino and processing this data to bring out useful insights.</a:t>
            </a:r>
          </a:p>
          <a:p>
            <a:r>
              <a:rPr lang="en-US" sz="2000" dirty="0">
                <a:latin typeface="Cambria" panose="02040503050406030204" pitchFamily="18" charset="0"/>
                <a:ea typeface="Cambria" panose="02040503050406030204" pitchFamily="18" charset="0"/>
              </a:rPr>
              <a:t>Using Artificial Intelligence to portray and predict the trend of their farm characteristics in a simple and understanding way for the farmer.</a:t>
            </a:r>
          </a:p>
          <a:p>
            <a:r>
              <a:rPr lang="en-US" sz="2000" dirty="0">
                <a:latin typeface="Cambria" panose="02040503050406030204" pitchFamily="18" charset="0"/>
                <a:ea typeface="Cambria" panose="02040503050406030204" pitchFamily="18" charset="0"/>
              </a:rPr>
              <a:t>Alerting the farmer about the current condition of the soil through SMS alert / Mobile application with a user friendly GUI</a:t>
            </a:r>
            <a:r>
              <a:rPr lang="en-US" dirty="0">
                <a:latin typeface="Cambria" panose="02040503050406030204" pitchFamily="18" charset="0"/>
                <a:ea typeface="Cambria" panose="02040503050406030204" pitchFamily="18" charset="0"/>
              </a:rPr>
              <a:t>.</a:t>
            </a:r>
          </a:p>
          <a:p>
            <a:r>
              <a:rPr lang="en-US" sz="2000" dirty="0">
                <a:latin typeface="Cambria" panose="02040503050406030204" pitchFamily="18" charset="0"/>
                <a:ea typeface="Cambria" panose="02040503050406030204" pitchFamily="18" charset="0"/>
              </a:rPr>
              <a:t>Help farmers to take decision on what to grow next and what and when to add and how much to add.</a:t>
            </a:r>
          </a:p>
          <a:p>
            <a:r>
              <a:rPr lang="en-US" sz="2000" dirty="0">
                <a:latin typeface="Cambria" panose="02040503050406030204" pitchFamily="18" charset="0"/>
                <a:ea typeface="Cambria" panose="02040503050406030204" pitchFamily="18" charset="0"/>
              </a:rPr>
              <a:t>Overall this project aims to </a:t>
            </a:r>
            <a:r>
              <a:rPr lang="en-US" sz="2000" i="1" dirty="0">
                <a:latin typeface="Cambria" panose="02040503050406030204" pitchFamily="18" charset="0"/>
                <a:ea typeface="Cambria" panose="02040503050406030204" pitchFamily="18" charset="0"/>
              </a:rPr>
              <a:t>interpret valuable information </a:t>
            </a:r>
            <a:r>
              <a:rPr lang="en-US" sz="2000" dirty="0">
                <a:latin typeface="Cambria" panose="02040503050406030204" pitchFamily="18" charset="0"/>
                <a:ea typeface="Cambria" panose="02040503050406030204" pitchFamily="18" charset="0"/>
              </a:rPr>
              <a:t>from farms to help </a:t>
            </a:r>
            <a:r>
              <a:rPr lang="en-US" sz="2000" i="1" dirty="0">
                <a:latin typeface="Cambria" panose="02040503050406030204" pitchFamily="18" charset="0"/>
                <a:ea typeface="Cambria" panose="02040503050406030204" pitchFamily="18" charset="0"/>
              </a:rPr>
              <a:t>improve the crop yield </a:t>
            </a:r>
            <a:r>
              <a:rPr lang="en-US" sz="2000" dirty="0">
                <a:latin typeface="Cambria" panose="02040503050406030204" pitchFamily="18" charset="0"/>
                <a:ea typeface="Cambria" panose="02040503050406030204" pitchFamily="18" charset="0"/>
              </a:rPr>
              <a:t>and </a:t>
            </a:r>
            <a:r>
              <a:rPr lang="en-US" sz="2000" i="1" dirty="0">
                <a:latin typeface="Cambria" panose="02040503050406030204" pitchFamily="18" charset="0"/>
                <a:ea typeface="Cambria" panose="02040503050406030204" pitchFamily="18" charset="0"/>
              </a:rPr>
              <a:t>optimize the use of resources</a:t>
            </a:r>
            <a:r>
              <a:rPr lang="en-US" sz="2000" dirty="0">
                <a:latin typeface="Cambria" panose="02040503050406030204" pitchFamily="18" charset="0"/>
                <a:ea typeface="Cambria" panose="02040503050406030204" pitchFamily="18" charset="0"/>
              </a:rPr>
              <a:t>.</a:t>
            </a:r>
          </a:p>
          <a:p>
            <a:endParaRPr lang="en-US" sz="2000" dirty="0">
              <a:latin typeface="Cambria" panose="02040503050406030204" pitchFamily="18" charset="0"/>
              <a:ea typeface="Cambria" panose="02040503050406030204" pitchFamily="18" charset="0"/>
            </a:endParaRPr>
          </a:p>
          <a:p>
            <a:endParaRPr lang="en-IN" dirty="0"/>
          </a:p>
        </p:txBody>
      </p:sp>
      <p:sp>
        <p:nvSpPr>
          <p:cNvPr id="6" name="TextBox 5">
            <a:extLst>
              <a:ext uri="{FF2B5EF4-FFF2-40B4-BE49-F238E27FC236}">
                <a16:creationId xmlns:a16="http://schemas.microsoft.com/office/drawing/2014/main" id="{AA7F3D17-86FA-483F-9B0D-3948FB32FD18}"/>
              </a:ext>
            </a:extLst>
          </p:cNvPr>
          <p:cNvSpPr txBox="1"/>
          <p:nvPr/>
        </p:nvSpPr>
        <p:spPr>
          <a:xfrm>
            <a:off x="1757779" y="821071"/>
            <a:ext cx="4074851" cy="984885"/>
          </a:xfrm>
          <a:prstGeom prst="rect">
            <a:avLst/>
          </a:prstGeom>
          <a:noFill/>
        </p:spPr>
        <p:txBody>
          <a:bodyPr wrap="square" rtlCol="0">
            <a:spAutoFit/>
          </a:bodyPr>
          <a:lstStyle/>
          <a:p>
            <a:r>
              <a:rPr lang="en-IN" sz="4000" b="1" u="sng" dirty="0">
                <a:latin typeface="+mj-lt"/>
                <a:ea typeface="Cambria" panose="02040503050406030204" pitchFamily="18" charset="0"/>
              </a:rPr>
              <a:t>Objective</a:t>
            </a:r>
            <a:r>
              <a:rPr lang="en-IN" sz="3600" b="1" u="sng" dirty="0">
                <a:latin typeface="+mj-lt"/>
                <a:ea typeface="Cambria" panose="02040503050406030204" pitchFamily="18" charset="0"/>
              </a:rPr>
              <a:t>:</a:t>
            </a:r>
          </a:p>
          <a:p>
            <a:endParaRPr lang="en-IN" dirty="0"/>
          </a:p>
        </p:txBody>
      </p:sp>
      <p:pic>
        <p:nvPicPr>
          <p:cNvPr id="4" name="Content Placeholder 3" descr="Agronomy | Free Full-Text | From Smart Farming towards Agriculture 5.0: A  Review on Crop Data Management | HTML">
            <a:extLst>
              <a:ext uri="{FF2B5EF4-FFF2-40B4-BE49-F238E27FC236}">
                <a16:creationId xmlns:a16="http://schemas.microsoft.com/office/drawing/2014/main" id="{9C38A83C-FCEA-4E54-9041-E25851741354}"/>
              </a:ext>
            </a:extLst>
          </p:cNvPr>
          <p:cNvPicPr>
            <a:picLocks/>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0284" y="361138"/>
            <a:ext cx="5497497" cy="1824421"/>
          </a:xfrm>
          <a:prstGeom prst="rect">
            <a:avLst/>
          </a:prstGeom>
          <a:noFill/>
          <a:ln>
            <a:noFill/>
          </a:ln>
        </p:spPr>
      </p:pic>
      <p:pic>
        <p:nvPicPr>
          <p:cNvPr id="5" name="Picture 4" descr="Fuzzy based energy efficient sensor network protocol for precision  agriculture - ScienceDirect">
            <a:extLst>
              <a:ext uri="{FF2B5EF4-FFF2-40B4-BE49-F238E27FC236}">
                <a16:creationId xmlns:a16="http://schemas.microsoft.com/office/drawing/2014/main" id="{E2884F4F-BBC3-4B69-96C0-19428024DB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33786" y="2654424"/>
            <a:ext cx="3172289" cy="25123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15564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6AC1BA-9EF8-40FF-A59C-2F299C3E855E}"/>
              </a:ext>
            </a:extLst>
          </p:cNvPr>
          <p:cNvSpPr>
            <a:spLocks noGrp="1"/>
          </p:cNvSpPr>
          <p:nvPr>
            <p:ph type="title"/>
          </p:nvPr>
        </p:nvSpPr>
        <p:spPr>
          <a:xfrm>
            <a:off x="5097730" y="65130"/>
            <a:ext cx="6501747" cy="1127411"/>
          </a:xfrm>
        </p:spPr>
        <p:style>
          <a:lnRef idx="2">
            <a:schemeClr val="dk1"/>
          </a:lnRef>
          <a:fillRef idx="1">
            <a:schemeClr val="lt1"/>
          </a:fillRef>
          <a:effectRef idx="0">
            <a:schemeClr val="dk1"/>
          </a:effectRef>
          <a:fontRef idx="minor">
            <a:schemeClr val="dk1"/>
          </a:fontRef>
        </p:style>
        <p:txBody>
          <a:bodyPr>
            <a:normAutofit/>
          </a:bodyPr>
          <a:lstStyle/>
          <a:p>
            <a:r>
              <a:rPr lang="en-IN" sz="2800" dirty="0"/>
              <a:t>Implementing ML Algorithm directly on ThingSpeak (MATLAB)</a:t>
            </a:r>
          </a:p>
        </p:txBody>
      </p:sp>
      <p:pic>
        <p:nvPicPr>
          <p:cNvPr id="6" name="Content Placeholder 4">
            <a:extLst>
              <a:ext uri="{FF2B5EF4-FFF2-40B4-BE49-F238E27FC236}">
                <a16:creationId xmlns:a16="http://schemas.microsoft.com/office/drawing/2014/main" id="{4DCC978C-BC44-4F11-B0CC-9CF7435AD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497" y="1938428"/>
            <a:ext cx="6353503" cy="4290736"/>
          </a:xfrm>
          <a:prstGeom prst="rect">
            <a:avLst/>
          </a:prstGeom>
        </p:spPr>
      </p:pic>
      <p:pic>
        <p:nvPicPr>
          <p:cNvPr id="5" name="Content Placeholder 4">
            <a:extLst>
              <a:ext uri="{FF2B5EF4-FFF2-40B4-BE49-F238E27FC236}">
                <a16:creationId xmlns:a16="http://schemas.microsoft.com/office/drawing/2014/main" id="{90C31709-BB1E-41A3-9895-48FF9F471AC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128" r="33725"/>
          <a:stretch/>
        </p:blipFill>
        <p:spPr>
          <a:xfrm>
            <a:off x="0" y="1309592"/>
            <a:ext cx="5887616" cy="5548408"/>
          </a:xfrm>
        </p:spPr>
      </p:pic>
      <p:sp>
        <p:nvSpPr>
          <p:cNvPr id="2" name="Rectangle 1">
            <a:extLst>
              <a:ext uri="{FF2B5EF4-FFF2-40B4-BE49-F238E27FC236}">
                <a16:creationId xmlns:a16="http://schemas.microsoft.com/office/drawing/2014/main" id="{3F0114F9-3ADF-4B08-9123-BE4F02357C10}"/>
              </a:ext>
            </a:extLst>
          </p:cNvPr>
          <p:cNvSpPr/>
          <p:nvPr/>
        </p:nvSpPr>
        <p:spPr>
          <a:xfrm>
            <a:off x="1108953" y="4552545"/>
            <a:ext cx="1011677" cy="15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6942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980F3-69C3-4B6A-883C-F3066BD57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52" y="1493520"/>
            <a:ext cx="5045768" cy="4174824"/>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1084222E-8B58-4F23-8F14-6173F3A3DC25}"/>
              </a:ext>
            </a:extLst>
          </p:cNvPr>
          <p:cNvSpPr/>
          <p:nvPr/>
        </p:nvSpPr>
        <p:spPr>
          <a:xfrm>
            <a:off x="2447481" y="5668346"/>
            <a:ext cx="1686911" cy="424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At 3.30 Pm</a:t>
            </a:r>
          </a:p>
        </p:txBody>
      </p:sp>
      <p:sp>
        <p:nvSpPr>
          <p:cNvPr id="10" name="Rectangle 9">
            <a:extLst>
              <a:ext uri="{FF2B5EF4-FFF2-40B4-BE49-F238E27FC236}">
                <a16:creationId xmlns:a16="http://schemas.microsoft.com/office/drawing/2014/main" id="{BD3B4697-5B71-4727-9F0C-E666E53AF3B9}"/>
              </a:ext>
            </a:extLst>
          </p:cNvPr>
          <p:cNvSpPr/>
          <p:nvPr/>
        </p:nvSpPr>
        <p:spPr>
          <a:xfrm>
            <a:off x="8432746" y="5668345"/>
            <a:ext cx="1497724" cy="424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At 4.00 Pm</a:t>
            </a:r>
          </a:p>
        </p:txBody>
      </p:sp>
      <p:pic>
        <p:nvPicPr>
          <p:cNvPr id="12" name="Picture 11">
            <a:extLst>
              <a:ext uri="{FF2B5EF4-FFF2-40B4-BE49-F238E27FC236}">
                <a16:creationId xmlns:a16="http://schemas.microsoft.com/office/drawing/2014/main" id="{3B69DDFC-D06E-4FD3-9412-53A738DFEA99}"/>
              </a:ext>
            </a:extLst>
          </p:cNvPr>
          <p:cNvPicPr>
            <a:picLocks noChangeAspect="1"/>
          </p:cNvPicPr>
          <p:nvPr/>
        </p:nvPicPr>
        <p:blipFill rotWithShape="1">
          <a:blip r:embed="rId4">
            <a:extLst>
              <a:ext uri="{28A0092B-C50C-407E-A947-70E740481C1C}">
                <a14:useLocalDpi xmlns:a14="http://schemas.microsoft.com/office/drawing/2010/main" val="0"/>
              </a:ext>
            </a:extLst>
          </a:blip>
          <a:srcRect l="11236" t="14633" r="10642" b="3030"/>
          <a:stretch/>
        </p:blipFill>
        <p:spPr>
          <a:xfrm>
            <a:off x="6646083" y="1493520"/>
            <a:ext cx="5045768" cy="4174825"/>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2E51B64B-4FCD-4112-AB1F-3D449AE135EF}"/>
              </a:ext>
            </a:extLst>
          </p:cNvPr>
          <p:cNvSpPr/>
          <p:nvPr/>
        </p:nvSpPr>
        <p:spPr>
          <a:xfrm>
            <a:off x="2647517" y="396099"/>
            <a:ext cx="6896965" cy="793552"/>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t>Real Time Algorithm Implementation on ThingSpeak</a:t>
            </a:r>
          </a:p>
        </p:txBody>
      </p:sp>
      <p:sp>
        <p:nvSpPr>
          <p:cNvPr id="6" name="Arrow: Right 5">
            <a:extLst>
              <a:ext uri="{FF2B5EF4-FFF2-40B4-BE49-F238E27FC236}">
                <a16:creationId xmlns:a16="http://schemas.microsoft.com/office/drawing/2014/main" id="{C1337654-DF9E-46F0-A33F-E740D5F4CA75}"/>
              </a:ext>
            </a:extLst>
          </p:cNvPr>
          <p:cNvSpPr/>
          <p:nvPr/>
        </p:nvSpPr>
        <p:spPr>
          <a:xfrm>
            <a:off x="5816931" y="3129453"/>
            <a:ext cx="835573" cy="5990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83490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5088F0-62F5-49DC-AC0F-582F7550FED8}"/>
              </a:ext>
            </a:extLst>
          </p:cNvPr>
          <p:cNvSpPr>
            <a:spLocks noGrp="1"/>
          </p:cNvSpPr>
          <p:nvPr>
            <p:ph idx="1"/>
          </p:nvPr>
        </p:nvSpPr>
        <p:spPr>
          <a:xfrm>
            <a:off x="1568285" y="1416699"/>
            <a:ext cx="10018713" cy="4495801"/>
          </a:xfrm>
        </p:spPr>
        <p:txBody>
          <a:bodyPr>
            <a:normAutofit/>
          </a:bodyPr>
          <a:lstStyle/>
          <a:p>
            <a:pPr marL="0" indent="0">
              <a:buNone/>
            </a:pPr>
            <a:r>
              <a:rPr lang="en-IN" sz="2800" dirty="0"/>
              <a:t>Benefits of implementation of Algorithm to Thing Speak Server:</a:t>
            </a:r>
          </a:p>
          <a:p>
            <a:r>
              <a:rPr lang="en-IN" sz="2000" dirty="0"/>
              <a:t>Previously we were extracting the data from the server and then applying our code but now as we have implemented the code directly in the server there is no need for extracting.</a:t>
            </a:r>
          </a:p>
          <a:p>
            <a:r>
              <a:rPr lang="en-IN" sz="2000" dirty="0"/>
              <a:t>Algorithm successfully works on the real time data and further analysis can be done.</a:t>
            </a:r>
          </a:p>
          <a:p>
            <a:r>
              <a:rPr lang="en-IN" sz="2000" dirty="0"/>
              <a:t>As in the previous slide, if we observe 2</a:t>
            </a:r>
            <a:r>
              <a:rPr lang="en-IN" sz="2000" baseline="30000" dirty="0"/>
              <a:t>nd</a:t>
            </a:r>
            <a:r>
              <a:rPr lang="en-IN" sz="2000" dirty="0"/>
              <a:t>  &amp; 3</a:t>
            </a:r>
            <a:r>
              <a:rPr lang="en-IN" sz="2000" baseline="30000" dirty="0"/>
              <a:t>rd</a:t>
            </a:r>
            <a:r>
              <a:rPr lang="en-IN" sz="2000" dirty="0"/>
              <a:t>  cluster at both the time instance, we can se the difference in the cluster formation that happens because of addition of data points.</a:t>
            </a:r>
          </a:p>
          <a:p>
            <a:r>
              <a:rPr lang="en-IN" sz="2000" dirty="0"/>
              <a:t>Hence, the algorithm works properly and with time, data is getting added and reflected in the output.</a:t>
            </a:r>
          </a:p>
          <a:p>
            <a:endParaRPr lang="en-IN" dirty="0"/>
          </a:p>
        </p:txBody>
      </p:sp>
    </p:spTree>
    <p:extLst>
      <p:ext uri="{BB962C8B-B14F-4D97-AF65-F5344CB8AC3E}">
        <p14:creationId xmlns:p14="http://schemas.microsoft.com/office/powerpoint/2010/main" val="1819175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E411-D7B9-4D6E-A8A3-D4E2BCA4CC49}"/>
              </a:ext>
            </a:extLst>
          </p:cNvPr>
          <p:cNvSpPr>
            <a:spLocks noGrp="1"/>
          </p:cNvSpPr>
          <p:nvPr>
            <p:ph type="title"/>
          </p:nvPr>
        </p:nvSpPr>
        <p:spPr>
          <a:xfrm>
            <a:off x="1484309" y="774439"/>
            <a:ext cx="10018713" cy="1306285"/>
          </a:xfrm>
        </p:spPr>
        <p:txBody>
          <a:bodyPr/>
          <a:lstStyle/>
          <a:p>
            <a:pPr algn="l"/>
            <a:r>
              <a:rPr lang="en-IN" b="1" u="sng" dirty="0"/>
              <a:t>Conclusion</a:t>
            </a:r>
            <a:r>
              <a:rPr lang="en-IN" dirty="0"/>
              <a:t>:</a:t>
            </a:r>
          </a:p>
        </p:txBody>
      </p:sp>
      <p:sp>
        <p:nvSpPr>
          <p:cNvPr id="3" name="Content Placeholder 2">
            <a:extLst>
              <a:ext uri="{FF2B5EF4-FFF2-40B4-BE49-F238E27FC236}">
                <a16:creationId xmlns:a16="http://schemas.microsoft.com/office/drawing/2014/main" id="{A3B778AA-50CB-44F8-BB8C-8AAF3B9C8E33}"/>
              </a:ext>
            </a:extLst>
          </p:cNvPr>
          <p:cNvSpPr>
            <a:spLocks noGrp="1"/>
          </p:cNvSpPr>
          <p:nvPr>
            <p:ph idx="1"/>
          </p:nvPr>
        </p:nvSpPr>
        <p:spPr>
          <a:xfrm>
            <a:off x="1484309" y="2080724"/>
            <a:ext cx="10018713" cy="3825552"/>
          </a:xfrm>
        </p:spPr>
        <p:txBody>
          <a:bodyPr>
            <a:normAutofit/>
          </a:bodyPr>
          <a:lstStyle/>
          <a:p>
            <a:pPr marL="342900" marR="0" lvl="0" indent="-342900" algn="just">
              <a:lnSpc>
                <a:spcPct val="150000"/>
              </a:lnSpc>
              <a:spcBef>
                <a:spcPts val="0"/>
              </a:spcBef>
              <a:spcAft>
                <a:spcPts val="0"/>
              </a:spcAft>
              <a:buFont typeface="Symbol" panose="05050102010706020507" pitchFamily="18" charset="2"/>
              <a:buChar char=""/>
            </a:pPr>
            <a:r>
              <a:rPr lang="en-IN" sz="2000" dirty="0">
                <a:solidFill>
                  <a:srgbClr val="000000"/>
                </a:solidFill>
                <a:effectLst/>
                <a:ea typeface="Calibri" panose="020F0502020204030204" pitchFamily="34" charset="0"/>
              </a:rPr>
              <a:t>In this project, a real-time data collection of soil parameters, namely temperature, humidity and soil moisture level, has been established through a microcontroller driven circuit.</a:t>
            </a:r>
          </a:p>
          <a:p>
            <a:pPr marL="342900" marR="0" lvl="0" indent="-342900" algn="just">
              <a:lnSpc>
                <a:spcPct val="150000"/>
              </a:lnSpc>
              <a:spcBef>
                <a:spcPts val="0"/>
              </a:spcBef>
              <a:spcAft>
                <a:spcPts val="0"/>
              </a:spcAft>
              <a:buFont typeface="Symbol" panose="05050102010706020507" pitchFamily="18" charset="2"/>
              <a:buChar char=""/>
            </a:pPr>
            <a:r>
              <a:rPr lang="en-IN" sz="2000" dirty="0">
                <a:solidFill>
                  <a:srgbClr val="000000"/>
                </a:solidFill>
                <a:effectLst/>
                <a:ea typeface="Calibri" panose="020F0502020204030204" pitchFamily="34" charset="0"/>
              </a:rPr>
              <a:t>A CAD model of the actual A-IoT Cube has been created in AutoCAD Software, inside which the circuit will be mounted.</a:t>
            </a:r>
          </a:p>
          <a:p>
            <a:pPr marL="342900" marR="0" lvl="0" indent="-342900" algn="just">
              <a:lnSpc>
                <a:spcPct val="150000"/>
              </a:lnSpc>
              <a:spcBef>
                <a:spcPts val="0"/>
              </a:spcBef>
              <a:spcAft>
                <a:spcPts val="0"/>
              </a:spcAft>
              <a:buFont typeface="Symbol" panose="05050102010706020507" pitchFamily="18" charset="2"/>
              <a:buChar char=""/>
            </a:pPr>
            <a:r>
              <a:rPr lang="en-IN" sz="2000" dirty="0">
                <a:solidFill>
                  <a:srgbClr val="000000"/>
                </a:solidFill>
                <a:effectLst/>
                <a:ea typeface="Calibri" panose="020F0502020204030204" pitchFamily="34" charset="0"/>
              </a:rPr>
              <a:t>Communication establishment between circuit and the Cloud platform has been implemented with the help of an ESP8266 </a:t>
            </a:r>
            <a:r>
              <a:rPr lang="en-IN" sz="2000" dirty="0" err="1">
                <a:solidFill>
                  <a:srgbClr val="000000"/>
                </a:solidFill>
                <a:effectLst/>
                <a:ea typeface="Calibri" panose="020F0502020204030204" pitchFamily="34" charset="0"/>
              </a:rPr>
              <a:t>Wifi</a:t>
            </a:r>
            <a:r>
              <a:rPr lang="en-IN" sz="2000" dirty="0">
                <a:solidFill>
                  <a:srgbClr val="000000"/>
                </a:solidFill>
                <a:effectLst/>
                <a:ea typeface="Calibri" panose="020F0502020204030204" pitchFamily="34" charset="0"/>
              </a:rPr>
              <a:t> Module, that transfers data to the cloud platform ‘</a:t>
            </a:r>
            <a:r>
              <a:rPr lang="en-IN" sz="2000" dirty="0" err="1">
                <a:solidFill>
                  <a:srgbClr val="000000"/>
                </a:solidFill>
                <a:effectLst/>
                <a:ea typeface="Calibri" panose="020F0502020204030204" pitchFamily="34" charset="0"/>
              </a:rPr>
              <a:t>ThingSpeak</a:t>
            </a:r>
            <a:r>
              <a:rPr lang="en-IN" sz="2000" dirty="0">
                <a:solidFill>
                  <a:srgbClr val="000000"/>
                </a:solidFill>
                <a:effectLst/>
                <a:ea typeface="Calibri" panose="020F0502020204030204" pitchFamily="34" charset="0"/>
              </a:rPr>
              <a:t>’ with minimal Internet usage.</a:t>
            </a:r>
          </a:p>
          <a:p>
            <a:endParaRPr lang="en-IN" dirty="0"/>
          </a:p>
        </p:txBody>
      </p:sp>
    </p:spTree>
    <p:extLst>
      <p:ext uri="{BB962C8B-B14F-4D97-AF65-F5344CB8AC3E}">
        <p14:creationId xmlns:p14="http://schemas.microsoft.com/office/powerpoint/2010/main" val="2604879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6B43B6-FC61-4BDA-8421-444D883EAE53}"/>
              </a:ext>
            </a:extLst>
          </p:cNvPr>
          <p:cNvSpPr>
            <a:spLocks noGrp="1"/>
          </p:cNvSpPr>
          <p:nvPr>
            <p:ph idx="1"/>
          </p:nvPr>
        </p:nvSpPr>
        <p:spPr>
          <a:xfrm>
            <a:off x="1484310" y="1513114"/>
            <a:ext cx="10018713" cy="3831771"/>
          </a:xfrm>
        </p:spPr>
        <p:txBody>
          <a:bodyPr>
            <a:normAutofit fontScale="85000" lnSpcReduction="20000"/>
          </a:bodyPr>
          <a:lstStyle/>
          <a:p>
            <a:pPr marL="342900" marR="0" lvl="0" indent="-342900" algn="just">
              <a:lnSpc>
                <a:spcPct val="150000"/>
              </a:lnSpc>
              <a:spcBef>
                <a:spcPts val="0"/>
              </a:spcBef>
              <a:spcAft>
                <a:spcPts val="0"/>
              </a:spcAft>
              <a:buFont typeface="Symbol" panose="05050102010706020507" pitchFamily="18" charset="2"/>
              <a:buChar char=""/>
            </a:pPr>
            <a:r>
              <a:rPr lang="en-IN" sz="2400" dirty="0">
                <a:solidFill>
                  <a:srgbClr val="000000"/>
                </a:solidFill>
                <a:effectLst/>
                <a:ea typeface="Calibri" panose="020F0502020204030204" pitchFamily="34" charset="0"/>
              </a:rPr>
              <a:t>A Machine Learning Algorithm Model has been established which uses K-Means Clustering Algorithm to determine various soil parameter limits, and will be further more accurate when tested on a real farm. </a:t>
            </a:r>
          </a:p>
          <a:p>
            <a:pPr marL="342900" marR="0" lvl="0" indent="-342900" algn="just">
              <a:lnSpc>
                <a:spcPct val="150000"/>
              </a:lnSpc>
              <a:spcBef>
                <a:spcPts val="0"/>
              </a:spcBef>
              <a:spcAft>
                <a:spcPts val="0"/>
              </a:spcAft>
              <a:buFont typeface="Symbol" panose="05050102010706020507" pitchFamily="18" charset="2"/>
              <a:buChar char=""/>
            </a:pPr>
            <a:r>
              <a:rPr lang="en-IN" sz="2400" dirty="0">
                <a:solidFill>
                  <a:srgbClr val="000000"/>
                </a:solidFill>
                <a:effectLst/>
                <a:ea typeface="Calibri" panose="020F0502020204030204" pitchFamily="34" charset="0"/>
              </a:rPr>
              <a:t>A Mobile Application has been developed on the MIT App Inventor Platform which shows the sensor readings in a digital and graphical format in real-time with again, a minimal Internet usage.</a:t>
            </a:r>
          </a:p>
          <a:p>
            <a:pPr marL="342900" marR="0" lvl="0" indent="-342900" algn="just">
              <a:lnSpc>
                <a:spcPct val="150000"/>
              </a:lnSpc>
              <a:spcBef>
                <a:spcPts val="0"/>
              </a:spcBef>
              <a:spcAft>
                <a:spcPts val="800"/>
              </a:spcAft>
              <a:buFont typeface="Symbol" panose="05050102010706020507" pitchFamily="18" charset="2"/>
              <a:buChar char=""/>
            </a:pPr>
            <a:r>
              <a:rPr lang="en-IN" sz="2400" dirty="0">
                <a:solidFill>
                  <a:srgbClr val="000000"/>
                </a:solidFill>
                <a:effectLst/>
                <a:ea typeface="Calibri" panose="020F0502020204030204" pitchFamily="34" charset="0"/>
              </a:rPr>
              <a:t>An alerting system has been set up that sends an alert message to a defined Mobile number and sends an Email alert to a defined Email ID whenever any soil parameter crosses a safe limit, in a cost-free way, using the platform IFTTT for the same.</a:t>
            </a:r>
          </a:p>
          <a:p>
            <a:endParaRPr lang="en-IN" dirty="0"/>
          </a:p>
        </p:txBody>
      </p:sp>
    </p:spTree>
    <p:extLst>
      <p:ext uri="{BB962C8B-B14F-4D97-AF65-F5344CB8AC3E}">
        <p14:creationId xmlns:p14="http://schemas.microsoft.com/office/powerpoint/2010/main" val="2151849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B955-2B06-43B9-B967-17B3812F283C}"/>
              </a:ext>
            </a:extLst>
          </p:cNvPr>
          <p:cNvSpPr>
            <a:spLocks noGrp="1"/>
          </p:cNvSpPr>
          <p:nvPr>
            <p:ph type="title"/>
          </p:nvPr>
        </p:nvSpPr>
        <p:spPr/>
        <p:txBody>
          <a:bodyPr/>
          <a:lstStyle/>
          <a:p>
            <a:pPr algn="l"/>
            <a:r>
              <a:rPr lang="en-IN" b="1" u="sng" dirty="0"/>
              <a:t>Future Scope</a:t>
            </a:r>
            <a:r>
              <a:rPr lang="en-IN" dirty="0"/>
              <a:t>:</a:t>
            </a:r>
          </a:p>
        </p:txBody>
      </p:sp>
      <p:sp>
        <p:nvSpPr>
          <p:cNvPr id="3" name="Content Placeholder 2">
            <a:extLst>
              <a:ext uri="{FF2B5EF4-FFF2-40B4-BE49-F238E27FC236}">
                <a16:creationId xmlns:a16="http://schemas.microsoft.com/office/drawing/2014/main" id="{142F1B04-FF22-40AE-9D11-7EBE7548DF87}"/>
              </a:ext>
            </a:extLst>
          </p:cNvPr>
          <p:cNvSpPr>
            <a:spLocks noGrp="1"/>
          </p:cNvSpPr>
          <p:nvPr>
            <p:ph idx="1"/>
          </p:nvPr>
        </p:nvSpPr>
        <p:spPr>
          <a:xfrm>
            <a:off x="1484310" y="2071397"/>
            <a:ext cx="10018713" cy="3719804"/>
          </a:xfrm>
        </p:spPr>
        <p:txBody>
          <a:bodyPr>
            <a:normAutofit/>
          </a:bodyPr>
          <a:lstStyle/>
          <a:p>
            <a:r>
              <a:rPr lang="en-IN" sz="2000" dirty="0">
                <a:solidFill>
                  <a:srgbClr val="000000"/>
                </a:solidFill>
                <a:effectLst/>
                <a:ea typeface="Calibri" panose="020F0502020204030204" pitchFamily="34" charset="0"/>
              </a:rPr>
              <a:t>The project in future, aims the model to be developed to a better extent in the ways of testing the model on a real farm ( has been a constraint in the current scenario) and training the ML model on a variety of crops to have the determined limits for a greater number of crops.</a:t>
            </a:r>
          </a:p>
          <a:p>
            <a:r>
              <a:rPr lang="en-IN" sz="2000" dirty="0">
                <a:solidFill>
                  <a:srgbClr val="000000"/>
                </a:solidFill>
                <a:ea typeface="Calibri" panose="020F0502020204030204" pitchFamily="34" charset="0"/>
              </a:rPr>
              <a:t>H</a:t>
            </a:r>
            <a:r>
              <a:rPr lang="en-IN" sz="2000" dirty="0">
                <a:solidFill>
                  <a:srgbClr val="000000"/>
                </a:solidFill>
                <a:effectLst/>
                <a:ea typeface="Calibri" panose="020F0502020204030204" pitchFamily="34" charset="0"/>
              </a:rPr>
              <a:t>ence, increase a parameter of setting in the model where the farmer mentions the crop he is going for and accordingly every connected system adapts.</a:t>
            </a:r>
          </a:p>
          <a:p>
            <a:r>
              <a:rPr lang="en-IN" sz="2000" dirty="0">
                <a:solidFill>
                  <a:srgbClr val="000000"/>
                </a:solidFill>
                <a:effectLst/>
                <a:ea typeface="Calibri" panose="020F0502020204030204" pitchFamily="34" charset="0"/>
              </a:rPr>
              <a:t>3D printing of the designed CAD Model, to physically mount on farms.</a:t>
            </a:r>
          </a:p>
          <a:p>
            <a:r>
              <a:rPr lang="en-IN" sz="2000" dirty="0">
                <a:solidFill>
                  <a:srgbClr val="000000"/>
                </a:solidFill>
                <a:effectLst/>
                <a:ea typeface="Calibri" panose="020F0502020204030204" pitchFamily="34" charset="0"/>
              </a:rPr>
              <a:t>A higher degree of digitalisation can be introduced by connecting irrigation facility to this model, which can be operated by a click on the app.</a:t>
            </a:r>
            <a:endParaRPr lang="en-IN" sz="2000" dirty="0">
              <a:solidFill>
                <a:srgbClr val="000000"/>
              </a:solidFill>
              <a:ea typeface="Calibri" panose="020F0502020204030204" pitchFamily="34" charset="0"/>
            </a:endParaRPr>
          </a:p>
          <a:p>
            <a:endParaRPr lang="en-IN" dirty="0"/>
          </a:p>
        </p:txBody>
      </p:sp>
    </p:spTree>
    <p:extLst>
      <p:ext uri="{BB962C8B-B14F-4D97-AF65-F5344CB8AC3E}">
        <p14:creationId xmlns:p14="http://schemas.microsoft.com/office/powerpoint/2010/main" val="1732910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AC617-D60C-43C8-BBD8-7763DB649780}"/>
              </a:ext>
            </a:extLst>
          </p:cNvPr>
          <p:cNvSpPr>
            <a:spLocks noGrp="1"/>
          </p:cNvSpPr>
          <p:nvPr>
            <p:ph type="title"/>
          </p:nvPr>
        </p:nvSpPr>
        <p:spPr>
          <a:xfrm>
            <a:off x="1642013" y="737300"/>
            <a:ext cx="8911687" cy="1280890"/>
          </a:xfrm>
        </p:spPr>
        <p:txBody>
          <a:bodyPr/>
          <a:lstStyle/>
          <a:p>
            <a:r>
              <a:rPr lang="en-US" u="sng" dirty="0">
                <a:solidFill>
                  <a:schemeClr val="tx1">
                    <a:lumMod val="95000"/>
                    <a:lumOff val="5000"/>
                  </a:schemeClr>
                </a:solidFill>
                <a:latin typeface="Algerian" pitchFamily="82" charset="0"/>
              </a:rPr>
              <a:t>REFERENCES</a:t>
            </a:r>
            <a:endParaRPr lang="en-IN"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23F2CE15-2019-4C02-AC9B-026358569BA2}"/>
              </a:ext>
            </a:extLst>
          </p:cNvPr>
          <p:cNvSpPr>
            <a:spLocks noGrp="1"/>
          </p:cNvSpPr>
          <p:nvPr>
            <p:ph idx="1"/>
          </p:nvPr>
        </p:nvSpPr>
        <p:spPr>
          <a:xfrm>
            <a:off x="1638300" y="2018190"/>
            <a:ext cx="8915400" cy="3777622"/>
          </a:xfrm>
        </p:spPr>
        <p:txBody>
          <a:bodyPr>
            <a:normAutofit fontScale="85000" lnSpcReduction="20000"/>
          </a:bodyPr>
          <a:lstStyle/>
          <a:p>
            <a:r>
              <a:rPr lang="en-US" dirty="0"/>
              <a:t>Shi, X.; An, X.; Zhao, Q.; Liu, H.; Xia, L.; Sun, X.; Guo, Y. State-of-the-Art Internet of Things in Protected Agriculture. Sensors 2019, 19, 1833.</a:t>
            </a:r>
          </a:p>
          <a:p>
            <a:r>
              <a:rPr lang="en-US" dirty="0"/>
              <a:t>M. Ayaz, M. </a:t>
            </a:r>
            <a:r>
              <a:rPr lang="en-US" dirty="0" err="1"/>
              <a:t>Ammad</a:t>
            </a:r>
            <a:r>
              <a:rPr lang="en-US" dirty="0"/>
              <a:t>-Uddin, Z. Sharif, A. Mansour and E. M. </a:t>
            </a:r>
            <a:r>
              <a:rPr lang="en-US" dirty="0" err="1"/>
              <a:t>Aggoune</a:t>
            </a:r>
            <a:r>
              <a:rPr lang="en-US" dirty="0"/>
              <a:t>, "Internet-of-Things (IoT)-Based Smart Agriculture: Toward Making the Fields Talk," in IEEE Access, vol. 7, pp. 129551-129583, 2019.doi: 10.1109/ACCESS.2019.2932609</a:t>
            </a:r>
          </a:p>
          <a:p>
            <a:r>
              <a:rPr lang="en-US" dirty="0" err="1"/>
              <a:t>Barun</a:t>
            </a:r>
            <a:r>
              <a:rPr lang="en-US" dirty="0"/>
              <a:t> Basnet, </a:t>
            </a:r>
            <a:r>
              <a:rPr lang="en-US" dirty="0" err="1"/>
              <a:t>Junho</a:t>
            </a:r>
            <a:r>
              <a:rPr lang="en-US" dirty="0"/>
              <a:t> Bang, "The State-of-the-Art of Knowledge-Intensive Agriculture: A Review on Applied Sensing Systems and Data Analytics", Journal of Sensors, vol. 2018, Article ID 3528296, 13 pages, 2018. https://doi.org/10.1155/2018/3528296</a:t>
            </a:r>
          </a:p>
          <a:p>
            <a:r>
              <a:rPr lang="en-US" dirty="0">
                <a:hlinkClick r:id="rId2"/>
              </a:rPr>
              <a:t>https://www.nrcs.usda.gov/Internet/FSE_DOCUMENTS/nrcs142p2_053280.pdf</a:t>
            </a:r>
            <a:endParaRPr lang="en-US" dirty="0"/>
          </a:p>
          <a:p>
            <a:r>
              <a:rPr lang="en-US" dirty="0">
                <a:hlinkClick r:id="rId3"/>
              </a:rPr>
              <a:t>https://realpython.com/k-means-clustering-python/</a:t>
            </a:r>
            <a:r>
              <a:rPr lang="en-US" dirty="0"/>
              <a:t> </a:t>
            </a:r>
          </a:p>
          <a:p>
            <a:r>
              <a:rPr lang="en-IN" dirty="0">
                <a:hlinkClick r:id="rId4"/>
              </a:rPr>
              <a:t>https://appinventor.mit.edu/explore/ai2/tutorials</a:t>
            </a:r>
            <a:r>
              <a:rPr lang="en-IN" dirty="0"/>
              <a:t> </a:t>
            </a:r>
          </a:p>
        </p:txBody>
      </p:sp>
    </p:spTree>
    <p:extLst>
      <p:ext uri="{BB962C8B-B14F-4D97-AF65-F5344CB8AC3E}">
        <p14:creationId xmlns:p14="http://schemas.microsoft.com/office/powerpoint/2010/main" val="171073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National Thank You Day! - Inventionland">
            <a:extLst>
              <a:ext uri="{FF2B5EF4-FFF2-40B4-BE49-F238E27FC236}">
                <a16:creationId xmlns:a16="http://schemas.microsoft.com/office/drawing/2014/main" id="{968D4406-D4E1-4107-A21E-08D5BB01F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011" y="2303755"/>
            <a:ext cx="5143978" cy="2250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666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BF58072-C81A-4AFA-AA29-FA1CABD62D22}"/>
              </a:ext>
            </a:extLst>
          </p:cNvPr>
          <p:cNvGrpSpPr/>
          <p:nvPr/>
        </p:nvGrpSpPr>
        <p:grpSpPr>
          <a:xfrm>
            <a:off x="2151411" y="2170170"/>
            <a:ext cx="7889177" cy="2944332"/>
            <a:chOff x="461818" y="620026"/>
            <a:chExt cx="7889177" cy="2944332"/>
          </a:xfrm>
        </p:grpSpPr>
        <p:sp>
          <p:nvSpPr>
            <p:cNvPr id="5" name="Frame 4">
              <a:extLst>
                <a:ext uri="{FF2B5EF4-FFF2-40B4-BE49-F238E27FC236}">
                  <a16:creationId xmlns:a16="http://schemas.microsoft.com/office/drawing/2014/main" id="{6E554726-A750-4018-A7FC-46B4D81FAC91}"/>
                </a:ext>
              </a:extLst>
            </p:cNvPr>
            <p:cNvSpPr/>
            <p:nvPr/>
          </p:nvSpPr>
          <p:spPr>
            <a:xfrm>
              <a:off x="6400800" y="853897"/>
              <a:ext cx="1066800" cy="665233"/>
            </a:xfrm>
            <a:prstGeom prst="frame">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dirty="0" err="1">
                  <a:solidFill>
                    <a:schemeClr val="tx1"/>
                  </a:solidFill>
                </a:rPr>
                <a:t>AIoT</a:t>
              </a:r>
              <a:r>
                <a:rPr lang="en-IN" dirty="0">
                  <a:solidFill>
                    <a:schemeClr val="tx1"/>
                  </a:solidFill>
                </a:rPr>
                <a:t> Cube</a:t>
              </a:r>
            </a:p>
          </p:txBody>
        </p:sp>
        <p:grpSp>
          <p:nvGrpSpPr>
            <p:cNvPr id="6" name="Group 5">
              <a:extLst>
                <a:ext uri="{FF2B5EF4-FFF2-40B4-BE49-F238E27FC236}">
                  <a16:creationId xmlns:a16="http://schemas.microsoft.com/office/drawing/2014/main" id="{859E2455-EF3E-43CE-996D-953EBF21EE74}"/>
                </a:ext>
              </a:extLst>
            </p:cNvPr>
            <p:cNvGrpSpPr/>
            <p:nvPr/>
          </p:nvGrpSpPr>
          <p:grpSpPr>
            <a:xfrm>
              <a:off x="461818" y="620026"/>
              <a:ext cx="4827158" cy="2864715"/>
              <a:chOff x="3429000" y="640484"/>
              <a:chExt cx="4827158" cy="2864715"/>
            </a:xfrm>
          </p:grpSpPr>
          <p:pic>
            <p:nvPicPr>
              <p:cNvPr id="10" name="Picture 9">
                <a:extLst>
                  <a:ext uri="{FF2B5EF4-FFF2-40B4-BE49-F238E27FC236}">
                    <a16:creationId xmlns:a16="http://schemas.microsoft.com/office/drawing/2014/main" id="{BA666C42-63CE-4E3D-835E-F5BA11CF3C9D}"/>
                  </a:ext>
                </a:extLst>
              </p:cNvPr>
              <p:cNvPicPr>
                <a:picLocks noChangeAspect="1"/>
              </p:cNvPicPr>
              <p:nvPr/>
            </p:nvPicPr>
            <p:blipFill>
              <a:blip r:embed="rId2"/>
              <a:stretch>
                <a:fillRect/>
              </a:stretch>
            </p:blipFill>
            <p:spPr>
              <a:xfrm>
                <a:off x="3429000" y="640484"/>
                <a:ext cx="4827158" cy="2864715"/>
              </a:xfrm>
              <a:prstGeom prst="rect">
                <a:avLst/>
              </a:prstGeom>
            </p:spPr>
          </p:pic>
          <p:sp>
            <p:nvSpPr>
              <p:cNvPr id="11" name="Rounded Rectangle 7">
                <a:extLst>
                  <a:ext uri="{FF2B5EF4-FFF2-40B4-BE49-F238E27FC236}">
                    <a16:creationId xmlns:a16="http://schemas.microsoft.com/office/drawing/2014/main" id="{EB4BDE9D-BDF6-43ED-8FD9-A418C0DFEA8A}"/>
                  </a:ext>
                </a:extLst>
              </p:cNvPr>
              <p:cNvSpPr/>
              <p:nvPr/>
            </p:nvSpPr>
            <p:spPr>
              <a:xfrm>
                <a:off x="3733800" y="2295455"/>
                <a:ext cx="228600" cy="1429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2" name="Rounded Rectangle 11">
                <a:extLst>
                  <a:ext uri="{FF2B5EF4-FFF2-40B4-BE49-F238E27FC236}">
                    <a16:creationId xmlns:a16="http://schemas.microsoft.com/office/drawing/2014/main" id="{EA1307DF-1767-4062-B23B-92B9DB039AEC}"/>
                  </a:ext>
                </a:extLst>
              </p:cNvPr>
              <p:cNvSpPr/>
              <p:nvPr/>
            </p:nvSpPr>
            <p:spPr>
              <a:xfrm>
                <a:off x="4648200" y="2001368"/>
                <a:ext cx="228600" cy="1429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3" name="Rounded Rectangle 12">
                <a:extLst>
                  <a:ext uri="{FF2B5EF4-FFF2-40B4-BE49-F238E27FC236}">
                    <a16:creationId xmlns:a16="http://schemas.microsoft.com/office/drawing/2014/main" id="{08A9121C-9667-4740-BF5D-961D6358DDE0}"/>
                  </a:ext>
                </a:extLst>
              </p:cNvPr>
              <p:cNvSpPr/>
              <p:nvPr/>
            </p:nvSpPr>
            <p:spPr>
              <a:xfrm>
                <a:off x="4762500" y="2572239"/>
                <a:ext cx="228600" cy="1429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4" name="Rounded Rectangle 13">
                <a:extLst>
                  <a:ext uri="{FF2B5EF4-FFF2-40B4-BE49-F238E27FC236}">
                    <a16:creationId xmlns:a16="http://schemas.microsoft.com/office/drawing/2014/main" id="{8F89BC37-8DB5-4A92-9C1E-AF412886245A}"/>
                  </a:ext>
                </a:extLst>
              </p:cNvPr>
              <p:cNvSpPr/>
              <p:nvPr/>
            </p:nvSpPr>
            <p:spPr>
              <a:xfrm>
                <a:off x="5981700" y="2077676"/>
                <a:ext cx="228600" cy="1429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5" name="Rounded Rectangle 14">
                <a:extLst>
                  <a:ext uri="{FF2B5EF4-FFF2-40B4-BE49-F238E27FC236}">
                    <a16:creationId xmlns:a16="http://schemas.microsoft.com/office/drawing/2014/main" id="{BD57CFCD-53D0-4332-9C98-96A4098CF6AC}"/>
                  </a:ext>
                </a:extLst>
              </p:cNvPr>
              <p:cNvSpPr/>
              <p:nvPr/>
            </p:nvSpPr>
            <p:spPr>
              <a:xfrm>
                <a:off x="5105400" y="3286055"/>
                <a:ext cx="228600" cy="1429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6" name="Rounded Rectangle 15">
                <a:extLst>
                  <a:ext uri="{FF2B5EF4-FFF2-40B4-BE49-F238E27FC236}">
                    <a16:creationId xmlns:a16="http://schemas.microsoft.com/office/drawing/2014/main" id="{E76DF942-54A4-4A8B-83FB-2BE8B4E3B982}"/>
                  </a:ext>
                </a:extLst>
              </p:cNvPr>
              <p:cNvSpPr/>
              <p:nvPr/>
            </p:nvSpPr>
            <p:spPr>
              <a:xfrm>
                <a:off x="6201641" y="2572239"/>
                <a:ext cx="228600" cy="1429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7" name="Rounded Rectangle 16">
                <a:extLst>
                  <a:ext uri="{FF2B5EF4-FFF2-40B4-BE49-F238E27FC236}">
                    <a16:creationId xmlns:a16="http://schemas.microsoft.com/office/drawing/2014/main" id="{106B10A4-E4FE-466E-98AD-48B79B6612DD}"/>
                  </a:ext>
                </a:extLst>
              </p:cNvPr>
              <p:cNvSpPr/>
              <p:nvPr/>
            </p:nvSpPr>
            <p:spPr>
              <a:xfrm>
                <a:off x="6934200" y="2643711"/>
                <a:ext cx="228600" cy="1429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dirty="0"/>
              </a:p>
            </p:txBody>
          </p:sp>
          <p:sp>
            <p:nvSpPr>
              <p:cNvPr id="18" name="Rounded Rectangle 17">
                <a:extLst>
                  <a:ext uri="{FF2B5EF4-FFF2-40B4-BE49-F238E27FC236}">
                    <a16:creationId xmlns:a16="http://schemas.microsoft.com/office/drawing/2014/main" id="{77E93AEB-B319-4043-BD4A-7CE73C72CD2C}"/>
                  </a:ext>
                </a:extLst>
              </p:cNvPr>
              <p:cNvSpPr/>
              <p:nvPr/>
            </p:nvSpPr>
            <p:spPr>
              <a:xfrm>
                <a:off x="6352886" y="3066802"/>
                <a:ext cx="228600" cy="1429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9" name="Rounded Rectangle 18">
                <a:extLst>
                  <a:ext uri="{FF2B5EF4-FFF2-40B4-BE49-F238E27FC236}">
                    <a16:creationId xmlns:a16="http://schemas.microsoft.com/office/drawing/2014/main" id="{7C01068A-25BC-42CA-90A0-F78E2407D05C}"/>
                  </a:ext>
                </a:extLst>
              </p:cNvPr>
              <p:cNvSpPr/>
              <p:nvPr/>
            </p:nvSpPr>
            <p:spPr>
              <a:xfrm>
                <a:off x="7467600" y="2992366"/>
                <a:ext cx="228600" cy="1429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20" name="Rounded Rectangle 19">
                <a:extLst>
                  <a:ext uri="{FF2B5EF4-FFF2-40B4-BE49-F238E27FC236}">
                    <a16:creationId xmlns:a16="http://schemas.microsoft.com/office/drawing/2014/main" id="{79AE4CFF-556D-4C1C-B41B-113A53F0AFDC}"/>
                  </a:ext>
                </a:extLst>
              </p:cNvPr>
              <p:cNvSpPr/>
              <p:nvPr/>
            </p:nvSpPr>
            <p:spPr>
              <a:xfrm>
                <a:off x="3973945" y="1740230"/>
                <a:ext cx="228600" cy="1429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grpSp>
        <p:cxnSp>
          <p:nvCxnSpPr>
            <p:cNvPr id="7" name="Straight Arrow Connector 6">
              <a:extLst>
                <a:ext uri="{FF2B5EF4-FFF2-40B4-BE49-F238E27FC236}">
                  <a16:creationId xmlns:a16="http://schemas.microsoft.com/office/drawing/2014/main" id="{41369814-AF60-4797-BC02-6906F33AAA65}"/>
                </a:ext>
              </a:extLst>
            </p:cNvPr>
            <p:cNvCxnSpPr>
              <a:stCxn id="19" idx="0"/>
            </p:cNvCxnSpPr>
            <p:nvPr/>
          </p:nvCxnSpPr>
          <p:spPr>
            <a:xfrm flipV="1">
              <a:off x="4614718" y="1507686"/>
              <a:ext cx="1786082" cy="1464222"/>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1BDADE34-8AE6-4B38-A434-B548ACF2AC22}"/>
                </a:ext>
              </a:extLst>
            </p:cNvPr>
            <p:cNvPicPr>
              <a:picLocks noChangeAspect="1"/>
            </p:cNvPicPr>
            <p:nvPr/>
          </p:nvPicPr>
          <p:blipFill>
            <a:blip r:embed="rId3"/>
            <a:stretch>
              <a:fillRect/>
            </a:stretch>
          </p:blipFill>
          <p:spPr>
            <a:xfrm>
              <a:off x="6113156" y="2181932"/>
              <a:ext cx="2237839" cy="1382426"/>
            </a:xfrm>
            <a:prstGeom prst="rect">
              <a:avLst/>
            </a:prstGeom>
          </p:spPr>
        </p:pic>
        <p:cxnSp>
          <p:nvCxnSpPr>
            <p:cNvPr id="9" name="Straight Arrow Connector 8">
              <a:extLst>
                <a:ext uri="{FF2B5EF4-FFF2-40B4-BE49-F238E27FC236}">
                  <a16:creationId xmlns:a16="http://schemas.microsoft.com/office/drawing/2014/main" id="{5297A255-3E70-40E5-8DD8-2F467F7E98A2}"/>
                </a:ext>
              </a:extLst>
            </p:cNvPr>
            <p:cNvCxnSpPr>
              <a:stCxn id="5" idx="2"/>
            </p:cNvCxnSpPr>
            <p:nvPr/>
          </p:nvCxnSpPr>
          <p:spPr>
            <a:xfrm>
              <a:off x="6934200" y="1519130"/>
              <a:ext cx="0" cy="66280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32C1D8D5-98AC-4B97-B2EC-551086C8FBB3}"/>
              </a:ext>
            </a:extLst>
          </p:cNvPr>
          <p:cNvSpPr txBox="1"/>
          <p:nvPr/>
        </p:nvSpPr>
        <p:spPr>
          <a:xfrm>
            <a:off x="2088527" y="922657"/>
            <a:ext cx="4101484" cy="707886"/>
          </a:xfrm>
          <a:prstGeom prst="rect">
            <a:avLst/>
          </a:prstGeom>
          <a:noFill/>
        </p:spPr>
        <p:txBody>
          <a:bodyPr wrap="square" rtlCol="0">
            <a:spAutoFit/>
          </a:bodyPr>
          <a:lstStyle/>
          <a:p>
            <a:r>
              <a:rPr lang="en-IN" sz="4000" b="1" u="sng" dirty="0">
                <a:latin typeface="+mj-lt"/>
                <a:ea typeface="Cambria" panose="02040503050406030204" pitchFamily="18" charset="0"/>
              </a:rPr>
              <a:t>Visual:</a:t>
            </a:r>
          </a:p>
        </p:txBody>
      </p:sp>
    </p:spTree>
    <p:extLst>
      <p:ext uri="{BB962C8B-B14F-4D97-AF65-F5344CB8AC3E}">
        <p14:creationId xmlns:p14="http://schemas.microsoft.com/office/powerpoint/2010/main" val="410104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F2CF-57FC-4A99-BB5F-B21DB1C99D2E}"/>
              </a:ext>
            </a:extLst>
          </p:cNvPr>
          <p:cNvSpPr>
            <a:spLocks noGrp="1"/>
          </p:cNvSpPr>
          <p:nvPr>
            <p:ph type="title"/>
          </p:nvPr>
        </p:nvSpPr>
        <p:spPr>
          <a:xfrm>
            <a:off x="2244265" y="465907"/>
            <a:ext cx="8911687" cy="1280890"/>
          </a:xfrm>
        </p:spPr>
        <p:txBody>
          <a:bodyPr>
            <a:normAutofit/>
          </a:bodyPr>
          <a:lstStyle/>
          <a:p>
            <a:pPr algn="l"/>
            <a:r>
              <a:rPr lang="en-US" sz="4000" b="1" u="sng" dirty="0">
                <a:solidFill>
                  <a:schemeClr val="tx1"/>
                </a:solidFill>
                <a:cs typeface="Times New Roman" pitchFamily="18" charset="0"/>
              </a:rPr>
              <a:t>Methodology:</a:t>
            </a:r>
            <a:endParaRPr lang="en-IN" sz="4000" b="1" dirty="0">
              <a:solidFill>
                <a:schemeClr val="tx1"/>
              </a:solidFill>
            </a:endParaRPr>
          </a:p>
        </p:txBody>
      </p:sp>
      <p:graphicFrame>
        <p:nvGraphicFramePr>
          <p:cNvPr id="5" name="Content Placeholder 4">
            <a:extLst>
              <a:ext uri="{FF2B5EF4-FFF2-40B4-BE49-F238E27FC236}">
                <a16:creationId xmlns:a16="http://schemas.microsoft.com/office/drawing/2014/main" id="{059A29D4-3657-4F24-8960-963C7F493FD3}"/>
              </a:ext>
            </a:extLst>
          </p:cNvPr>
          <p:cNvGraphicFramePr>
            <a:graphicFrameLocks noGrp="1"/>
          </p:cNvGraphicFramePr>
          <p:nvPr>
            <p:ph idx="1"/>
            <p:extLst>
              <p:ext uri="{D42A27DB-BD31-4B8C-83A1-F6EECF244321}">
                <p14:modId xmlns:p14="http://schemas.microsoft.com/office/powerpoint/2010/main" val="1977125926"/>
              </p:ext>
            </p:extLst>
          </p:nvPr>
        </p:nvGraphicFramePr>
        <p:xfrm>
          <a:off x="2072855" y="1746797"/>
          <a:ext cx="9254508" cy="3963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002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9C58-605E-49D4-98DC-97289498150E}"/>
              </a:ext>
            </a:extLst>
          </p:cNvPr>
          <p:cNvSpPr>
            <a:spLocks noGrp="1"/>
          </p:cNvSpPr>
          <p:nvPr>
            <p:ph type="title"/>
          </p:nvPr>
        </p:nvSpPr>
        <p:spPr>
          <a:xfrm>
            <a:off x="1636444" y="553088"/>
            <a:ext cx="8911687" cy="1280890"/>
          </a:xfrm>
        </p:spPr>
        <p:txBody>
          <a:bodyPr>
            <a:normAutofit/>
          </a:bodyPr>
          <a:lstStyle/>
          <a:p>
            <a:r>
              <a:rPr lang="en-US" b="1" u="sng" dirty="0"/>
              <a:t>Literature Review</a:t>
            </a:r>
            <a:endParaRPr lang="en-IN" sz="4400" b="1" dirty="0"/>
          </a:p>
        </p:txBody>
      </p:sp>
      <p:sp>
        <p:nvSpPr>
          <p:cNvPr id="6" name="Content Placeholder 2">
            <a:extLst>
              <a:ext uri="{FF2B5EF4-FFF2-40B4-BE49-F238E27FC236}">
                <a16:creationId xmlns:a16="http://schemas.microsoft.com/office/drawing/2014/main" id="{8B258A46-7969-4E36-BEE8-6FCF05C479E1}"/>
              </a:ext>
            </a:extLst>
          </p:cNvPr>
          <p:cNvSpPr>
            <a:spLocks noGrp="1"/>
          </p:cNvSpPr>
          <p:nvPr>
            <p:ph idx="1"/>
          </p:nvPr>
        </p:nvSpPr>
        <p:spPr>
          <a:xfrm>
            <a:off x="1640156" y="1833978"/>
            <a:ext cx="8915400" cy="3777622"/>
          </a:xfrm>
        </p:spPr>
        <p:txBody>
          <a:bodyPr>
            <a:normAutofit/>
          </a:bodyPr>
          <a:lstStyle/>
          <a:p>
            <a:pPr>
              <a:buFont typeface="Wingdings" panose="05000000000000000000" pitchFamily="2" charset="2"/>
              <a:buChar char="v"/>
            </a:pPr>
            <a:r>
              <a:rPr lang="en-IN" sz="2000" b="1" i="1" dirty="0">
                <a:ea typeface="Cambria" panose="02040503050406030204" pitchFamily="18" charset="0"/>
              </a:rPr>
              <a:t>IoT Based Smart Agriculture: Towards making the fields talk </a:t>
            </a:r>
            <a:r>
              <a:rPr lang="en-IN" sz="2000" i="1" dirty="0">
                <a:ea typeface="Cambria" panose="02040503050406030204" pitchFamily="18" charset="0"/>
              </a:rPr>
              <a:t>(</a:t>
            </a:r>
            <a:r>
              <a:rPr lang="en-IN" sz="2000" i="1" dirty="0" err="1">
                <a:ea typeface="Cambria" panose="02040503050406030204" pitchFamily="18" charset="0"/>
              </a:rPr>
              <a:t>Mhd</a:t>
            </a:r>
            <a:r>
              <a:rPr lang="en-IN" sz="2000" i="1" dirty="0">
                <a:ea typeface="Cambria" panose="02040503050406030204" pitchFamily="18" charset="0"/>
              </a:rPr>
              <a:t>. Ayaz, </a:t>
            </a:r>
            <a:r>
              <a:rPr lang="en-IN" sz="2000" i="1" dirty="0" err="1">
                <a:ea typeface="Cambria" panose="02040503050406030204" pitchFamily="18" charset="0"/>
              </a:rPr>
              <a:t>Mhd</a:t>
            </a:r>
            <a:r>
              <a:rPr lang="en-IN" sz="2000" i="1" dirty="0">
                <a:ea typeface="Cambria" panose="02040503050406030204" pitchFamily="18" charset="0"/>
              </a:rPr>
              <a:t>. </a:t>
            </a:r>
            <a:r>
              <a:rPr lang="en-IN" sz="2000" i="1" dirty="0" err="1">
                <a:ea typeface="Cambria" panose="02040503050406030204" pitchFamily="18" charset="0"/>
              </a:rPr>
              <a:t>Ammad</a:t>
            </a:r>
            <a:r>
              <a:rPr lang="en-IN" sz="2000" i="1" dirty="0">
                <a:ea typeface="Cambria" panose="02040503050406030204" pitchFamily="18" charset="0"/>
              </a:rPr>
              <a:t>-Uddin, Zubair Sharif, Ali Mansour, El-</a:t>
            </a:r>
            <a:r>
              <a:rPr lang="en-IN" sz="2000" i="1" dirty="0" err="1">
                <a:ea typeface="Cambria" panose="02040503050406030204" pitchFamily="18" charset="0"/>
              </a:rPr>
              <a:t>Hadi</a:t>
            </a:r>
            <a:r>
              <a:rPr lang="en-IN" sz="2000" i="1" dirty="0">
                <a:ea typeface="Cambria" panose="02040503050406030204" pitchFamily="18" charset="0"/>
              </a:rPr>
              <a:t> </a:t>
            </a:r>
            <a:r>
              <a:rPr lang="en-IN" sz="2000" i="1" dirty="0" err="1">
                <a:ea typeface="Cambria" panose="02040503050406030204" pitchFamily="18" charset="0"/>
              </a:rPr>
              <a:t>Aggoune</a:t>
            </a:r>
            <a:r>
              <a:rPr lang="en-IN" sz="2000" i="1" dirty="0">
                <a:ea typeface="Cambria" panose="02040503050406030204" pitchFamily="18" charset="0"/>
              </a:rPr>
              <a:t>) </a:t>
            </a:r>
            <a:r>
              <a:rPr lang="en-IN" sz="2000" dirty="0">
                <a:ea typeface="Cambria" panose="02040503050406030204" pitchFamily="18" charset="0"/>
              </a:rPr>
              <a:t>research paper dated August 1, 2019</a:t>
            </a:r>
            <a:r>
              <a:rPr lang="en-IN" sz="2000" i="1" dirty="0">
                <a:ea typeface="Cambria" panose="02040503050406030204" pitchFamily="18" charset="0"/>
              </a:rPr>
              <a:t> :- </a:t>
            </a:r>
          </a:p>
          <a:p>
            <a:pPr lvl="1"/>
            <a:r>
              <a:rPr lang="en-IN" sz="1800" dirty="0">
                <a:ea typeface="Cambria" panose="02040503050406030204" pitchFamily="18" charset="0"/>
              </a:rPr>
              <a:t>A review research paper providing various insights of the State-of-the-art IoT based agriculture practices that are being carried out in the world, highlighting upon the scope of the inculcating IoT based technology in farming, it’s application, potential soil parameters that are vital, identifying current and future trends in IoT agriculture and highlight potential research challenges.</a:t>
            </a:r>
          </a:p>
          <a:p>
            <a:pPr lvl="1"/>
            <a:r>
              <a:rPr lang="en-IN" sz="1800" dirty="0">
                <a:ea typeface="Cambria" panose="02040503050406030204" pitchFamily="18" charset="0"/>
              </a:rPr>
              <a:t>Also covers the concept of camera based crop monitoring, which involves image processing for detection of anomalies, monitoring the plant health, use of UAVs in agriculture.</a:t>
            </a:r>
          </a:p>
        </p:txBody>
      </p:sp>
    </p:spTree>
    <p:extLst>
      <p:ext uri="{BB962C8B-B14F-4D97-AF65-F5344CB8AC3E}">
        <p14:creationId xmlns:p14="http://schemas.microsoft.com/office/powerpoint/2010/main" val="367720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DDD8324-F3BD-4B85-841C-2201F2B8C339}"/>
              </a:ext>
            </a:extLst>
          </p:cNvPr>
          <p:cNvSpPr txBox="1">
            <a:spLocks/>
          </p:cNvSpPr>
          <p:nvPr/>
        </p:nvSpPr>
        <p:spPr>
          <a:xfrm>
            <a:off x="1638300" y="1540189"/>
            <a:ext cx="8915400" cy="44078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IN" sz="2000" dirty="0">
                <a:ea typeface="Cambria" panose="02040503050406030204" pitchFamily="18" charset="0"/>
              </a:rPr>
              <a:t>In his research paper </a:t>
            </a:r>
            <a:r>
              <a:rPr lang="en-IN" sz="2000" b="1" i="1" dirty="0">
                <a:ea typeface="Cambria" panose="02040503050406030204" pitchFamily="18" charset="0"/>
              </a:rPr>
              <a:t>‘State –of –the-Art Internet of Things in protected agriculture’, </a:t>
            </a:r>
            <a:r>
              <a:rPr lang="en-IN" sz="2000" b="1" i="1" dirty="0" err="1">
                <a:ea typeface="Cambria" panose="02040503050406030204" pitchFamily="18" charset="0"/>
              </a:rPr>
              <a:t>Xianjie</a:t>
            </a:r>
            <a:r>
              <a:rPr lang="en-IN" sz="2000" b="1" i="1" dirty="0">
                <a:ea typeface="Cambria" panose="02040503050406030204" pitchFamily="18" charset="0"/>
              </a:rPr>
              <a:t> Shi</a:t>
            </a:r>
            <a:r>
              <a:rPr lang="en-IN" sz="2000" b="1" dirty="0">
                <a:ea typeface="Cambria" panose="02040503050406030204" pitchFamily="18" charset="0"/>
              </a:rPr>
              <a:t> </a:t>
            </a:r>
            <a:r>
              <a:rPr lang="en-IN" sz="2000" dirty="0">
                <a:ea typeface="Cambria" panose="02040503050406030204" pitchFamily="18" charset="0"/>
              </a:rPr>
              <a:t>divided IoT in three different parts : object end, (smart items ,smart devices which all interact with physical world ), cloud end ( sensing data and from the object end and extracting) and network end (communication of the object and cloud end).</a:t>
            </a:r>
          </a:p>
          <a:p>
            <a:pPr lvl="1">
              <a:buFont typeface="Arial" panose="020B0604020202020204" pitchFamily="34" charset="0"/>
              <a:buChar char="•"/>
            </a:pPr>
            <a:r>
              <a:rPr lang="en-IN" sz="1800" dirty="0">
                <a:ea typeface="Cambria" panose="02040503050406030204" pitchFamily="18" charset="0"/>
              </a:rPr>
              <a:t>The paper talks about structure of IoT in protected agriculture, which has many layers : perception layer( consists of various sensors),Network Layer( converged network form by sensors),Middleware Layer( filter and process received data ),Common platform layer( storage, decision making), Application layer.</a:t>
            </a:r>
          </a:p>
          <a:p>
            <a:pPr lvl="1">
              <a:buFont typeface="Arial" panose="020B0604020202020204" pitchFamily="34" charset="0"/>
              <a:buChar char="•"/>
            </a:pPr>
            <a:r>
              <a:rPr lang="en-IN" sz="1800" dirty="0">
                <a:ea typeface="Cambria" panose="02040503050406030204" pitchFamily="18" charset="0"/>
              </a:rPr>
              <a:t>Applications of IoT in Protected agriculture , some of them are: Plant management, Animal Farming, Agri-food Supply Chain Traceability. </a:t>
            </a:r>
          </a:p>
        </p:txBody>
      </p:sp>
    </p:spTree>
    <p:extLst>
      <p:ext uri="{BB962C8B-B14F-4D97-AF65-F5344CB8AC3E}">
        <p14:creationId xmlns:p14="http://schemas.microsoft.com/office/powerpoint/2010/main" val="3488694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B1CE-0F72-4B8B-86E7-7ABD8C36DE16}"/>
              </a:ext>
            </a:extLst>
          </p:cNvPr>
          <p:cNvSpPr>
            <a:spLocks noGrp="1"/>
          </p:cNvSpPr>
          <p:nvPr>
            <p:ph type="title"/>
          </p:nvPr>
        </p:nvSpPr>
        <p:spPr>
          <a:xfrm>
            <a:off x="1952828" y="162923"/>
            <a:ext cx="10018713" cy="1752599"/>
          </a:xfrm>
        </p:spPr>
        <p:txBody>
          <a:bodyPr/>
          <a:lstStyle/>
          <a:p>
            <a:pPr algn="l"/>
            <a:r>
              <a:rPr lang="en-IN" b="1" u="sng" dirty="0"/>
              <a:t>Component List:</a:t>
            </a:r>
          </a:p>
        </p:txBody>
      </p:sp>
      <p:graphicFrame>
        <p:nvGraphicFramePr>
          <p:cNvPr id="4" name="Table 4">
            <a:extLst>
              <a:ext uri="{FF2B5EF4-FFF2-40B4-BE49-F238E27FC236}">
                <a16:creationId xmlns:a16="http://schemas.microsoft.com/office/drawing/2014/main" id="{0A5F45D8-A5C8-490A-ADD7-B9915D788035}"/>
              </a:ext>
            </a:extLst>
          </p:cNvPr>
          <p:cNvGraphicFramePr>
            <a:graphicFrameLocks noGrp="1"/>
          </p:cNvGraphicFramePr>
          <p:nvPr>
            <p:ph idx="1"/>
            <p:extLst>
              <p:ext uri="{D42A27DB-BD31-4B8C-83A1-F6EECF244321}">
                <p14:modId xmlns:p14="http://schemas.microsoft.com/office/powerpoint/2010/main" val="4034957680"/>
              </p:ext>
            </p:extLst>
          </p:nvPr>
        </p:nvGraphicFramePr>
        <p:xfrm>
          <a:off x="2748160" y="1623059"/>
          <a:ext cx="7491012" cy="4790242"/>
        </p:xfrm>
        <a:graphic>
          <a:graphicData uri="http://schemas.openxmlformats.org/drawingml/2006/table">
            <a:tbl>
              <a:tblPr firstRow="1" bandRow="1">
                <a:tableStyleId>{5C22544A-7EE6-4342-B048-85BDC9FD1C3A}</a:tableStyleId>
              </a:tblPr>
              <a:tblGrid>
                <a:gridCol w="1250164">
                  <a:extLst>
                    <a:ext uri="{9D8B030D-6E8A-4147-A177-3AD203B41FA5}">
                      <a16:colId xmlns:a16="http://schemas.microsoft.com/office/drawing/2014/main" val="3736108657"/>
                    </a:ext>
                  </a:extLst>
                </a:gridCol>
                <a:gridCol w="6240848">
                  <a:extLst>
                    <a:ext uri="{9D8B030D-6E8A-4147-A177-3AD203B41FA5}">
                      <a16:colId xmlns:a16="http://schemas.microsoft.com/office/drawing/2014/main" val="2674928063"/>
                    </a:ext>
                  </a:extLst>
                </a:gridCol>
              </a:tblGrid>
              <a:tr h="649699">
                <a:tc>
                  <a:txBody>
                    <a:bodyPr/>
                    <a:lstStyle/>
                    <a:p>
                      <a:r>
                        <a:rPr lang="en-IN" dirty="0"/>
                        <a:t>Sr. No.</a:t>
                      </a:r>
                    </a:p>
                  </a:txBody>
                  <a:tcPr/>
                </a:tc>
                <a:tc>
                  <a:txBody>
                    <a:bodyPr/>
                    <a:lstStyle/>
                    <a:p>
                      <a:r>
                        <a:rPr lang="en-IN" dirty="0"/>
                        <a:t>Components</a:t>
                      </a:r>
                    </a:p>
                  </a:txBody>
                  <a:tcPr/>
                </a:tc>
                <a:extLst>
                  <a:ext uri="{0D108BD9-81ED-4DB2-BD59-A6C34878D82A}">
                    <a16:rowId xmlns:a16="http://schemas.microsoft.com/office/drawing/2014/main" val="2779896677"/>
                  </a:ext>
                </a:extLst>
              </a:tr>
              <a:tr h="376413">
                <a:tc>
                  <a:txBody>
                    <a:bodyPr/>
                    <a:lstStyle/>
                    <a:p>
                      <a:r>
                        <a:rPr lang="en-IN" dirty="0"/>
                        <a:t>1</a:t>
                      </a:r>
                    </a:p>
                  </a:txBody>
                  <a:tcPr/>
                </a:tc>
                <a:tc>
                  <a:txBody>
                    <a:bodyPr/>
                    <a:lstStyle/>
                    <a:p>
                      <a:r>
                        <a:rPr lang="en-IN" sz="1800" kern="1200" dirty="0">
                          <a:solidFill>
                            <a:schemeClr val="dk1"/>
                          </a:solidFill>
                          <a:effectLst/>
                          <a:latin typeface="+mn-lt"/>
                          <a:ea typeface="+mn-ea"/>
                          <a:cs typeface="+mn-cs"/>
                        </a:rPr>
                        <a:t>Arduino UNO and </a:t>
                      </a:r>
                      <a:r>
                        <a:rPr lang="en-IN" sz="1800" kern="1200" dirty="0" err="1">
                          <a:solidFill>
                            <a:schemeClr val="dk1"/>
                          </a:solidFill>
                          <a:effectLst/>
                          <a:latin typeface="+mn-lt"/>
                          <a:ea typeface="+mn-ea"/>
                          <a:cs typeface="+mn-cs"/>
                        </a:rPr>
                        <a:t>Nodemcu</a:t>
                      </a:r>
                      <a:endParaRPr lang="en-IN" dirty="0"/>
                    </a:p>
                  </a:txBody>
                  <a:tcPr/>
                </a:tc>
                <a:extLst>
                  <a:ext uri="{0D108BD9-81ED-4DB2-BD59-A6C34878D82A}">
                    <a16:rowId xmlns:a16="http://schemas.microsoft.com/office/drawing/2014/main" val="503072853"/>
                  </a:ext>
                </a:extLst>
              </a:tr>
              <a:tr h="376413">
                <a:tc>
                  <a:txBody>
                    <a:bodyPr/>
                    <a:lstStyle/>
                    <a:p>
                      <a:r>
                        <a:rPr lang="en-IN" dirty="0"/>
                        <a:t>2</a:t>
                      </a:r>
                    </a:p>
                  </a:txBody>
                  <a:tcPr/>
                </a:tc>
                <a:tc>
                  <a:txBody>
                    <a:bodyPr/>
                    <a:lstStyle/>
                    <a:p>
                      <a:r>
                        <a:rPr lang="en-IN" sz="1800" kern="1200" dirty="0">
                          <a:solidFill>
                            <a:schemeClr val="dk1"/>
                          </a:solidFill>
                          <a:effectLst/>
                          <a:latin typeface="+mn-lt"/>
                          <a:ea typeface="+mn-ea"/>
                          <a:cs typeface="+mn-cs"/>
                        </a:rPr>
                        <a:t>RS485 Soil Moisture Sensor</a:t>
                      </a:r>
                      <a:endParaRPr lang="en-IN" dirty="0"/>
                    </a:p>
                  </a:txBody>
                  <a:tcPr/>
                </a:tc>
                <a:extLst>
                  <a:ext uri="{0D108BD9-81ED-4DB2-BD59-A6C34878D82A}">
                    <a16:rowId xmlns:a16="http://schemas.microsoft.com/office/drawing/2014/main" val="2960477138"/>
                  </a:ext>
                </a:extLst>
              </a:tr>
              <a:tr h="376413">
                <a:tc>
                  <a:txBody>
                    <a:bodyPr/>
                    <a:lstStyle/>
                    <a:p>
                      <a:r>
                        <a:rPr lang="en-IN" dirty="0"/>
                        <a:t>3</a:t>
                      </a:r>
                    </a:p>
                  </a:txBody>
                  <a:tcPr/>
                </a:tc>
                <a:tc>
                  <a:txBody>
                    <a:bodyPr/>
                    <a:lstStyle/>
                    <a:p>
                      <a:r>
                        <a:rPr lang="en-IN" dirty="0"/>
                        <a:t>DHT22 Temperature and Humidity Sensor </a:t>
                      </a:r>
                    </a:p>
                  </a:txBody>
                  <a:tcPr/>
                </a:tc>
                <a:extLst>
                  <a:ext uri="{0D108BD9-81ED-4DB2-BD59-A6C34878D82A}">
                    <a16:rowId xmlns:a16="http://schemas.microsoft.com/office/drawing/2014/main" val="1820571694"/>
                  </a:ext>
                </a:extLst>
              </a:tr>
              <a:tr h="376413">
                <a:tc>
                  <a:txBody>
                    <a:bodyPr/>
                    <a:lstStyle/>
                    <a:p>
                      <a:r>
                        <a:rPr lang="en-IN"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ESP8266 </a:t>
                      </a:r>
                      <a:r>
                        <a:rPr lang="en-IN" dirty="0" err="1"/>
                        <a:t>WiFi</a:t>
                      </a:r>
                      <a:r>
                        <a:rPr lang="en-IN" dirty="0"/>
                        <a:t> Module</a:t>
                      </a:r>
                    </a:p>
                  </a:txBody>
                  <a:tcPr/>
                </a:tc>
                <a:extLst>
                  <a:ext uri="{0D108BD9-81ED-4DB2-BD59-A6C34878D82A}">
                    <a16:rowId xmlns:a16="http://schemas.microsoft.com/office/drawing/2014/main" val="3164814420"/>
                  </a:ext>
                </a:extLst>
              </a:tr>
              <a:tr h="376413">
                <a:tc>
                  <a:txBody>
                    <a:bodyPr/>
                    <a:lstStyle/>
                    <a:p>
                      <a:r>
                        <a:rPr lang="en-IN" dirty="0"/>
                        <a:t>5</a:t>
                      </a:r>
                    </a:p>
                  </a:txBody>
                  <a:tcPr/>
                </a:tc>
                <a:tc>
                  <a:txBody>
                    <a:bodyPr/>
                    <a:lstStyle/>
                    <a:p>
                      <a:r>
                        <a:rPr lang="en-US" dirty="0"/>
                        <a:t>2*1500mAh 7.4V Li-Ion Battery</a:t>
                      </a:r>
                      <a:endParaRPr lang="en-IN" dirty="0"/>
                    </a:p>
                  </a:txBody>
                  <a:tcPr/>
                </a:tc>
                <a:extLst>
                  <a:ext uri="{0D108BD9-81ED-4DB2-BD59-A6C34878D82A}">
                    <a16:rowId xmlns:a16="http://schemas.microsoft.com/office/drawing/2014/main" val="4003422678"/>
                  </a:ext>
                </a:extLst>
              </a:tr>
              <a:tr h="376413">
                <a:tc>
                  <a:txBody>
                    <a:bodyPr/>
                    <a:lstStyle/>
                    <a:p>
                      <a:r>
                        <a:rPr lang="en-IN" dirty="0"/>
                        <a:t>6</a:t>
                      </a:r>
                    </a:p>
                  </a:txBody>
                  <a:tcPr/>
                </a:tc>
                <a:tc>
                  <a: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Breadboard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91436247"/>
                  </a:ext>
                </a:extLst>
              </a:tr>
              <a:tr h="376413">
                <a:tc>
                  <a:txBody>
                    <a:bodyPr/>
                    <a:lstStyle/>
                    <a:p>
                      <a:r>
                        <a:rPr lang="en-IN" dirty="0"/>
                        <a:t>7</a:t>
                      </a:r>
                    </a:p>
                  </a:txBody>
                  <a:tcPr/>
                </a:tc>
                <a:tc>
                  <a:txBody>
                    <a:bodyPr/>
                    <a:lstStyle/>
                    <a:p>
                      <a:r>
                        <a:rPr lang="en-US" dirty="0"/>
                        <a:t>12V, 10W Solar Panel</a:t>
                      </a:r>
                      <a:endParaRPr lang="en-IN" dirty="0"/>
                    </a:p>
                  </a:txBody>
                  <a:tcPr/>
                </a:tc>
                <a:extLst>
                  <a:ext uri="{0D108BD9-81ED-4DB2-BD59-A6C34878D82A}">
                    <a16:rowId xmlns:a16="http://schemas.microsoft.com/office/drawing/2014/main" val="3971827422"/>
                  </a:ext>
                </a:extLst>
              </a:tr>
              <a:tr h="376413">
                <a:tc>
                  <a:txBody>
                    <a:bodyPr/>
                    <a:lstStyle/>
                    <a:p>
                      <a:r>
                        <a:rPr lang="en-IN" dirty="0"/>
                        <a:t>8</a:t>
                      </a:r>
                    </a:p>
                  </a:txBody>
                  <a:tcPr/>
                </a:tc>
                <a:tc>
                  <a:txBody>
                    <a:bodyPr/>
                    <a:lstStyle/>
                    <a:p>
                      <a:r>
                        <a:rPr lang="en-IN" dirty="0"/>
                        <a:t>GSM Module (for SMS Alerts)</a:t>
                      </a:r>
                    </a:p>
                  </a:txBody>
                  <a:tcPr/>
                </a:tc>
                <a:extLst>
                  <a:ext uri="{0D108BD9-81ED-4DB2-BD59-A6C34878D82A}">
                    <a16:rowId xmlns:a16="http://schemas.microsoft.com/office/drawing/2014/main" val="1598229371"/>
                  </a:ext>
                </a:extLst>
              </a:tr>
              <a:tr h="376413">
                <a:tc>
                  <a:txBody>
                    <a:bodyPr/>
                    <a:lstStyle/>
                    <a:p>
                      <a:r>
                        <a:rPr lang="en-IN" dirty="0"/>
                        <a:t>9</a:t>
                      </a:r>
                    </a:p>
                  </a:txBody>
                  <a:tcPr/>
                </a:tc>
                <a:tc>
                  <a:txBody>
                    <a:bodyPr/>
                    <a:lstStyle/>
                    <a:p>
                      <a:r>
                        <a:rPr lang="en-IN" dirty="0"/>
                        <a:t>NRF24L01 Radio Transceiver Module</a:t>
                      </a:r>
                    </a:p>
                  </a:txBody>
                  <a:tcPr/>
                </a:tc>
                <a:extLst>
                  <a:ext uri="{0D108BD9-81ED-4DB2-BD59-A6C34878D82A}">
                    <a16:rowId xmlns:a16="http://schemas.microsoft.com/office/drawing/2014/main" val="908210557"/>
                  </a:ext>
                </a:extLst>
              </a:tr>
              <a:tr h="376413">
                <a:tc>
                  <a:txBody>
                    <a:bodyPr/>
                    <a:lstStyle/>
                    <a:p>
                      <a:r>
                        <a:rPr lang="en-IN"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Jumper Wires </a:t>
                      </a:r>
                      <a:endParaRPr lang="en-IN" dirty="0"/>
                    </a:p>
                  </a:txBody>
                  <a:tcPr/>
                </a:tc>
                <a:extLst>
                  <a:ext uri="{0D108BD9-81ED-4DB2-BD59-A6C34878D82A}">
                    <a16:rowId xmlns:a16="http://schemas.microsoft.com/office/drawing/2014/main" val="3791624835"/>
                  </a:ext>
                </a:extLst>
              </a:tr>
              <a:tr h="376413">
                <a:tc>
                  <a:txBody>
                    <a:bodyPr/>
                    <a:lstStyle/>
                    <a:p>
                      <a:r>
                        <a:rPr lang="en-IN" dirty="0"/>
                        <a:t>11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Resistances </a:t>
                      </a:r>
                      <a:endParaRPr lang="en-IN" dirty="0"/>
                    </a:p>
                  </a:txBody>
                  <a:tcPr/>
                </a:tc>
                <a:extLst>
                  <a:ext uri="{0D108BD9-81ED-4DB2-BD59-A6C34878D82A}">
                    <a16:rowId xmlns:a16="http://schemas.microsoft.com/office/drawing/2014/main" val="1781665360"/>
                  </a:ext>
                </a:extLst>
              </a:tr>
            </a:tbl>
          </a:graphicData>
        </a:graphic>
      </p:graphicFrame>
    </p:spTree>
    <p:extLst>
      <p:ext uri="{BB962C8B-B14F-4D97-AF65-F5344CB8AC3E}">
        <p14:creationId xmlns:p14="http://schemas.microsoft.com/office/powerpoint/2010/main" val="3549390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62DC4E-BAFA-4FE2-9013-16032490F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850" y="1405340"/>
            <a:ext cx="8635832" cy="4833141"/>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CF60DF8F-F8FD-49CF-BF23-C0B3BE4CBF15}"/>
              </a:ext>
            </a:extLst>
          </p:cNvPr>
          <p:cNvSpPr txBox="1"/>
          <p:nvPr/>
        </p:nvSpPr>
        <p:spPr>
          <a:xfrm>
            <a:off x="2255850" y="503852"/>
            <a:ext cx="4749282" cy="707886"/>
          </a:xfrm>
          <a:prstGeom prst="rect">
            <a:avLst/>
          </a:prstGeom>
          <a:noFill/>
        </p:spPr>
        <p:txBody>
          <a:bodyPr wrap="square" rtlCol="0">
            <a:spAutoFit/>
          </a:bodyPr>
          <a:lstStyle/>
          <a:p>
            <a:r>
              <a:rPr lang="en-IN" sz="4000" b="1" u="sng" dirty="0">
                <a:latin typeface="+mj-lt"/>
              </a:rPr>
              <a:t>Circuit Diagram:</a:t>
            </a:r>
          </a:p>
        </p:txBody>
      </p:sp>
    </p:spTree>
    <p:extLst>
      <p:ext uri="{BB962C8B-B14F-4D97-AF65-F5344CB8AC3E}">
        <p14:creationId xmlns:p14="http://schemas.microsoft.com/office/powerpoint/2010/main" val="172517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97F435-7BC6-4695-9664-029DCB407EF6}"/>
              </a:ext>
            </a:extLst>
          </p:cNvPr>
          <p:cNvPicPr>
            <a:picLocks noChangeAspect="1"/>
          </p:cNvPicPr>
          <p:nvPr/>
        </p:nvPicPr>
        <p:blipFill rotWithShape="1">
          <a:blip r:embed="rId2">
            <a:extLst>
              <a:ext uri="{28A0092B-C50C-407E-A947-70E740481C1C}">
                <a14:useLocalDpi xmlns:a14="http://schemas.microsoft.com/office/drawing/2010/main" val="0"/>
              </a:ext>
            </a:extLst>
          </a:blip>
          <a:srcRect l="2602" t="21497" r="59745"/>
          <a:stretch/>
        </p:blipFill>
        <p:spPr>
          <a:xfrm>
            <a:off x="2607906" y="737118"/>
            <a:ext cx="4590661" cy="538376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EFCC862-C1F3-4EC9-8472-FFEE89784967}"/>
              </a:ext>
            </a:extLst>
          </p:cNvPr>
          <p:cNvPicPr>
            <a:picLocks noChangeAspect="1"/>
          </p:cNvPicPr>
          <p:nvPr/>
        </p:nvPicPr>
        <p:blipFill rotWithShape="1">
          <a:blip r:embed="rId3">
            <a:extLst>
              <a:ext uri="{28A0092B-C50C-407E-A947-70E740481C1C}">
                <a14:useLocalDpi xmlns:a14="http://schemas.microsoft.com/office/drawing/2010/main" val="0"/>
              </a:ext>
            </a:extLst>
          </a:blip>
          <a:srcRect r="59694"/>
          <a:stretch/>
        </p:blipFill>
        <p:spPr>
          <a:xfrm>
            <a:off x="7277877" y="0"/>
            <a:ext cx="4914123" cy="6858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D9DC117-0E7F-40B0-8B62-D1C309C1B49A}"/>
              </a:ext>
            </a:extLst>
          </p:cNvPr>
          <p:cNvSpPr txBox="1"/>
          <p:nvPr/>
        </p:nvSpPr>
        <p:spPr>
          <a:xfrm>
            <a:off x="3508309" y="182719"/>
            <a:ext cx="2789853" cy="400110"/>
          </a:xfrm>
          <a:prstGeom prst="rect">
            <a:avLst/>
          </a:prstGeom>
          <a:noFill/>
        </p:spPr>
        <p:txBody>
          <a:bodyPr wrap="square" rtlCol="0">
            <a:spAutoFit/>
          </a:bodyPr>
          <a:lstStyle/>
          <a:p>
            <a:pPr algn="ctr"/>
            <a:r>
              <a:rPr lang="en-IN" sz="2000" b="1" u="sng" dirty="0"/>
              <a:t>Master Code</a:t>
            </a:r>
          </a:p>
        </p:txBody>
      </p:sp>
      <p:grpSp>
        <p:nvGrpSpPr>
          <p:cNvPr id="4" name="Group 3">
            <a:extLst>
              <a:ext uri="{FF2B5EF4-FFF2-40B4-BE49-F238E27FC236}">
                <a16:creationId xmlns:a16="http://schemas.microsoft.com/office/drawing/2014/main" id="{65EDF756-CE5E-48C7-8732-D4A75391A472}"/>
              </a:ext>
            </a:extLst>
          </p:cNvPr>
          <p:cNvGrpSpPr/>
          <p:nvPr/>
        </p:nvGrpSpPr>
        <p:grpSpPr>
          <a:xfrm>
            <a:off x="9331" y="0"/>
            <a:ext cx="2519265" cy="6858000"/>
            <a:chOff x="9331" y="0"/>
            <a:chExt cx="2519265" cy="6858000"/>
          </a:xfrm>
        </p:grpSpPr>
        <p:pic>
          <p:nvPicPr>
            <p:cNvPr id="3" name="Picture 2">
              <a:extLst>
                <a:ext uri="{FF2B5EF4-FFF2-40B4-BE49-F238E27FC236}">
                  <a16:creationId xmlns:a16="http://schemas.microsoft.com/office/drawing/2014/main" id="{D599B374-9343-41BC-B700-EDF339634BA9}"/>
                </a:ext>
              </a:extLst>
            </p:cNvPr>
            <p:cNvPicPr>
              <a:picLocks noChangeAspect="1"/>
            </p:cNvPicPr>
            <p:nvPr/>
          </p:nvPicPr>
          <p:blipFill rotWithShape="1">
            <a:blip r:embed="rId4">
              <a:extLst>
                <a:ext uri="{28A0092B-C50C-407E-A947-70E740481C1C}">
                  <a14:useLocalDpi xmlns:a14="http://schemas.microsoft.com/office/drawing/2010/main" val="0"/>
                </a:ext>
              </a:extLst>
            </a:blip>
            <a:srcRect r="79337"/>
            <a:stretch/>
          </p:blipFill>
          <p:spPr>
            <a:xfrm>
              <a:off x="9331" y="0"/>
              <a:ext cx="2519265" cy="6858000"/>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115B5E2A-21C0-4474-8A65-DFCD92F57586}"/>
                </a:ext>
              </a:extLst>
            </p:cNvPr>
            <p:cNvSpPr/>
            <p:nvPr/>
          </p:nvSpPr>
          <p:spPr>
            <a:xfrm>
              <a:off x="1063690" y="1520890"/>
              <a:ext cx="615820" cy="289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Rectangle 5">
            <a:extLst>
              <a:ext uri="{FF2B5EF4-FFF2-40B4-BE49-F238E27FC236}">
                <a16:creationId xmlns:a16="http://schemas.microsoft.com/office/drawing/2014/main" id="{012EBE25-119C-4A0C-B003-9BAC777A7A3B}"/>
              </a:ext>
            </a:extLst>
          </p:cNvPr>
          <p:cNvSpPr/>
          <p:nvPr/>
        </p:nvSpPr>
        <p:spPr>
          <a:xfrm>
            <a:off x="858416" y="1334278"/>
            <a:ext cx="914400" cy="10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37081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689</TotalTime>
  <Words>1305</Words>
  <Application>Microsoft Office PowerPoint</Application>
  <PresentationFormat>Widescreen</PresentationFormat>
  <Paragraphs>106</Paragraphs>
  <Slides>27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Algerian</vt:lpstr>
      <vt:lpstr>Arial</vt:lpstr>
      <vt:lpstr>Calibri</vt:lpstr>
      <vt:lpstr>Cambria</vt:lpstr>
      <vt:lpstr>Corbel</vt:lpstr>
      <vt:lpstr>Symbol</vt:lpstr>
      <vt:lpstr>Times New Roman</vt:lpstr>
      <vt:lpstr>Wingdings</vt:lpstr>
      <vt:lpstr>Parallax</vt:lpstr>
      <vt:lpstr>B.Tech Project Final Evaluation     A-IoT CUBE Smart farm soil monitoring using IoT </vt:lpstr>
      <vt:lpstr>PowerPoint Presentation</vt:lpstr>
      <vt:lpstr>PowerPoint Presentation</vt:lpstr>
      <vt:lpstr>Methodology:</vt:lpstr>
      <vt:lpstr>Literature Review</vt:lpstr>
      <vt:lpstr>PowerPoint Presentation</vt:lpstr>
      <vt:lpstr>Component List:</vt:lpstr>
      <vt:lpstr>PowerPoint Presentation</vt:lpstr>
      <vt:lpstr>PowerPoint Presentation</vt:lpstr>
      <vt:lpstr>Output from Thing Speak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 mean clustering algorithm  (Code written in Google collab ) </vt:lpstr>
      <vt:lpstr>PowerPoint Presentation</vt:lpstr>
      <vt:lpstr>Implementing ML Algorithm directly on ThingSpeak (MATLAB)</vt:lpstr>
      <vt:lpstr>PowerPoint Presentation</vt:lpstr>
      <vt:lpstr>PowerPoint Presentation</vt:lpstr>
      <vt:lpstr>Conclusion:</vt:lpstr>
      <vt:lpstr>PowerPoint Presentation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B.Tech Project Final Evaluation     A-IoT CUBE Smart farm soil monitoring using IoT </dc:title>
  <dc:creator>animeshjha8824@gmail.com</dc:creator>
  <cp:lastModifiedBy>animeshjha8824@gmail.com</cp:lastModifiedBy>
  <cp:revision>16</cp:revision>
  <dcterms:created xsi:type="dcterms:W3CDTF">2021-04-29T07:28:54Z</dcterms:created>
  <dcterms:modified xsi:type="dcterms:W3CDTF">2021-04-29T20:29:03Z</dcterms:modified>
</cp:coreProperties>
</file>